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7" r:id="rId6"/>
    <p:sldId id="299" r:id="rId7"/>
    <p:sldId id="271" r:id="rId8"/>
    <p:sldId id="300" r:id="rId9"/>
    <p:sldId id="301" r:id="rId10"/>
    <p:sldId id="302" r:id="rId11"/>
    <p:sldId id="273" r:id="rId12"/>
    <p:sldId id="303" r:id="rId13"/>
    <p:sldId id="304" r:id="rId14"/>
    <p:sldId id="305" r:id="rId15"/>
    <p:sldId id="279" r:id="rId16"/>
    <p:sldId id="274" r:id="rId17"/>
    <p:sldId id="306" r:id="rId18"/>
    <p:sldId id="307" r:id="rId19"/>
    <p:sldId id="308" r:id="rId20"/>
    <p:sldId id="311" r:id="rId21"/>
    <p:sldId id="298" r:id="rId22"/>
    <p:sldId id="294" r:id="rId23"/>
    <p:sldId id="297" r:id="rId24"/>
    <p:sldId id="31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BCBAD-DBEB-699F-883A-9AFD5BD508D2}" v="22" dt="2025-05-06T23:50:56.382"/>
    <p1510:client id="{7FD127E3-4D93-AC68-4C10-AAD87BFBDE25}" v="21" dt="2025-05-07T21:58:30.498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17.sv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7785F2-A594-4D73-837D-36CCEA4E4C1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56E534-452F-442D-8557-D1534AD763EF}">
      <dgm:prSet/>
      <dgm:spPr/>
      <dgm:t>
        <a:bodyPr/>
        <a:lstStyle/>
        <a:p>
          <a:r>
            <a:rPr lang="en-US" b="1" i="0"/>
            <a:t>Global Burden:</a:t>
          </a:r>
          <a:r>
            <a:rPr lang="en-US" b="0" i="0"/>
            <a:t> Over 1.28 billion people worldwide are affected by hypertension, with nearly half unaware of their condition.</a:t>
          </a:r>
          <a:endParaRPr lang="en-US"/>
        </a:p>
      </dgm:t>
    </dgm:pt>
    <dgm:pt modelId="{6C8C1E67-50F4-4061-AF81-3344D44B3C3E}" type="parTrans" cxnId="{127F832E-7C11-4308-91E6-C0B71D3D369A}">
      <dgm:prSet/>
      <dgm:spPr/>
      <dgm:t>
        <a:bodyPr/>
        <a:lstStyle/>
        <a:p>
          <a:endParaRPr lang="en-US"/>
        </a:p>
      </dgm:t>
    </dgm:pt>
    <dgm:pt modelId="{29279412-BC2E-46F3-836C-B17E4EE7CF45}" type="sibTrans" cxnId="{127F832E-7C11-4308-91E6-C0B71D3D369A}">
      <dgm:prSet/>
      <dgm:spPr/>
      <dgm:t>
        <a:bodyPr/>
        <a:lstStyle/>
        <a:p>
          <a:endParaRPr lang="en-US"/>
        </a:p>
      </dgm:t>
    </dgm:pt>
    <dgm:pt modelId="{D0AF2179-4BF8-455D-97CA-67D1AA4DBC3A}">
      <dgm:prSet/>
      <dgm:spPr/>
      <dgm:t>
        <a:bodyPr/>
        <a:lstStyle/>
        <a:p>
          <a:r>
            <a:rPr lang="en-US" b="1" i="0"/>
            <a:t>Silent Symptoms:</a:t>
          </a:r>
          <a:r>
            <a:rPr lang="en-US" b="0" i="0"/>
            <a:t> Hypertension shows no clear symptoms but leads to life-threatening conditions such as stroke, heart failure, and kidney disease.</a:t>
          </a:r>
          <a:endParaRPr lang="en-US"/>
        </a:p>
      </dgm:t>
    </dgm:pt>
    <dgm:pt modelId="{9E1B3888-2918-4B98-84F3-928B13CB8F58}" type="parTrans" cxnId="{A9859FCB-170E-49C8-AEFF-CB46A7570E61}">
      <dgm:prSet/>
      <dgm:spPr/>
      <dgm:t>
        <a:bodyPr/>
        <a:lstStyle/>
        <a:p>
          <a:endParaRPr lang="en-US"/>
        </a:p>
      </dgm:t>
    </dgm:pt>
    <dgm:pt modelId="{CC941F7D-76B6-4C44-A21D-705C19D40E91}" type="sibTrans" cxnId="{A9859FCB-170E-49C8-AEFF-CB46A7570E61}">
      <dgm:prSet/>
      <dgm:spPr/>
      <dgm:t>
        <a:bodyPr/>
        <a:lstStyle/>
        <a:p>
          <a:endParaRPr lang="en-US"/>
        </a:p>
      </dgm:t>
    </dgm:pt>
    <dgm:pt modelId="{D19541EE-EE95-4D7A-B955-CF30E73540B9}">
      <dgm:prSet/>
      <dgm:spPr/>
      <dgm:t>
        <a:bodyPr/>
        <a:lstStyle/>
        <a:p>
          <a:r>
            <a:rPr lang="en-US" b="1" i="0"/>
            <a:t>Underdiagnosis &amp; Treatment Gap:</a:t>
          </a:r>
          <a:r>
            <a:rPr lang="en-US" b="0" i="0"/>
            <a:t> Only 42% of hypertensive individuals are diagnosed and treated, contributing to high morbidity and mortality rates.</a:t>
          </a:r>
          <a:endParaRPr lang="en-US"/>
        </a:p>
      </dgm:t>
    </dgm:pt>
    <dgm:pt modelId="{30F0174E-954D-4588-ABBC-B15334F3CA8B}" type="parTrans" cxnId="{03913AFC-7964-4AED-AD44-7F45654BEE44}">
      <dgm:prSet/>
      <dgm:spPr/>
      <dgm:t>
        <a:bodyPr/>
        <a:lstStyle/>
        <a:p>
          <a:endParaRPr lang="en-US"/>
        </a:p>
      </dgm:t>
    </dgm:pt>
    <dgm:pt modelId="{BEE5AF1F-B79A-497F-937B-8A83B9256D2E}" type="sibTrans" cxnId="{03913AFC-7964-4AED-AD44-7F45654BEE44}">
      <dgm:prSet/>
      <dgm:spPr/>
      <dgm:t>
        <a:bodyPr/>
        <a:lstStyle/>
        <a:p>
          <a:endParaRPr lang="en-US"/>
        </a:p>
      </dgm:t>
    </dgm:pt>
    <dgm:pt modelId="{29CE19FA-D71F-492D-9073-A568E28E2A3D}" type="pres">
      <dgm:prSet presAssocID="{447785F2-A594-4D73-837D-36CCEA4E4C1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8163966-8BCF-4845-B4ED-16F02A042BAB}" type="pres">
      <dgm:prSet presAssocID="{0256E534-452F-442D-8557-D1534AD763EF}" presName="hierRoot1" presStyleCnt="0"/>
      <dgm:spPr/>
    </dgm:pt>
    <dgm:pt modelId="{B7E18E1E-9285-4297-9D68-9D01FF54EF6C}" type="pres">
      <dgm:prSet presAssocID="{0256E534-452F-442D-8557-D1534AD763EF}" presName="composite" presStyleCnt="0"/>
      <dgm:spPr/>
    </dgm:pt>
    <dgm:pt modelId="{8D45BF4B-5C18-402E-925D-CD6A06B8DE3B}" type="pres">
      <dgm:prSet presAssocID="{0256E534-452F-442D-8557-D1534AD763EF}" presName="background" presStyleLbl="node0" presStyleIdx="0" presStyleCnt="3"/>
      <dgm:spPr/>
    </dgm:pt>
    <dgm:pt modelId="{7E00A0B4-0856-421D-8D62-70666F31AB44}" type="pres">
      <dgm:prSet presAssocID="{0256E534-452F-442D-8557-D1534AD763EF}" presName="text" presStyleLbl="fgAcc0" presStyleIdx="0" presStyleCnt="3">
        <dgm:presLayoutVars>
          <dgm:chPref val="3"/>
        </dgm:presLayoutVars>
      </dgm:prSet>
      <dgm:spPr/>
    </dgm:pt>
    <dgm:pt modelId="{7B6C8BCA-360F-4C7A-9D91-BEC583AF0E5C}" type="pres">
      <dgm:prSet presAssocID="{0256E534-452F-442D-8557-D1534AD763EF}" presName="hierChild2" presStyleCnt="0"/>
      <dgm:spPr/>
    </dgm:pt>
    <dgm:pt modelId="{411D5A84-3BA4-46AB-8E9B-DFD07413F2A7}" type="pres">
      <dgm:prSet presAssocID="{D0AF2179-4BF8-455D-97CA-67D1AA4DBC3A}" presName="hierRoot1" presStyleCnt="0"/>
      <dgm:spPr/>
    </dgm:pt>
    <dgm:pt modelId="{A46EE7AD-2AAD-4B60-B446-FE9AFF30BD3C}" type="pres">
      <dgm:prSet presAssocID="{D0AF2179-4BF8-455D-97CA-67D1AA4DBC3A}" presName="composite" presStyleCnt="0"/>
      <dgm:spPr/>
    </dgm:pt>
    <dgm:pt modelId="{8CF105E5-C1E1-41E5-B1F6-EE97E841D65B}" type="pres">
      <dgm:prSet presAssocID="{D0AF2179-4BF8-455D-97CA-67D1AA4DBC3A}" presName="background" presStyleLbl="node0" presStyleIdx="1" presStyleCnt="3"/>
      <dgm:spPr/>
    </dgm:pt>
    <dgm:pt modelId="{D5C11065-CC0E-4BF3-82A4-5A4ABADA4A74}" type="pres">
      <dgm:prSet presAssocID="{D0AF2179-4BF8-455D-97CA-67D1AA4DBC3A}" presName="text" presStyleLbl="fgAcc0" presStyleIdx="1" presStyleCnt="3">
        <dgm:presLayoutVars>
          <dgm:chPref val="3"/>
        </dgm:presLayoutVars>
      </dgm:prSet>
      <dgm:spPr/>
    </dgm:pt>
    <dgm:pt modelId="{7D3E4603-C035-4C26-9D77-58865A98BF4B}" type="pres">
      <dgm:prSet presAssocID="{D0AF2179-4BF8-455D-97CA-67D1AA4DBC3A}" presName="hierChild2" presStyleCnt="0"/>
      <dgm:spPr/>
    </dgm:pt>
    <dgm:pt modelId="{6FC7F35F-CAB5-4F3A-920D-8E6EA6B8614D}" type="pres">
      <dgm:prSet presAssocID="{D19541EE-EE95-4D7A-B955-CF30E73540B9}" presName="hierRoot1" presStyleCnt="0"/>
      <dgm:spPr/>
    </dgm:pt>
    <dgm:pt modelId="{37AF20E8-0D1F-40F5-8336-F84AADE9BF91}" type="pres">
      <dgm:prSet presAssocID="{D19541EE-EE95-4D7A-B955-CF30E73540B9}" presName="composite" presStyleCnt="0"/>
      <dgm:spPr/>
    </dgm:pt>
    <dgm:pt modelId="{2D90CB58-C330-45DA-9FDD-FB9518447CE0}" type="pres">
      <dgm:prSet presAssocID="{D19541EE-EE95-4D7A-B955-CF30E73540B9}" presName="background" presStyleLbl="node0" presStyleIdx="2" presStyleCnt="3"/>
      <dgm:spPr/>
    </dgm:pt>
    <dgm:pt modelId="{7DC53FC5-076F-423E-914C-67D3BB5F762B}" type="pres">
      <dgm:prSet presAssocID="{D19541EE-EE95-4D7A-B955-CF30E73540B9}" presName="text" presStyleLbl="fgAcc0" presStyleIdx="2" presStyleCnt="3">
        <dgm:presLayoutVars>
          <dgm:chPref val="3"/>
        </dgm:presLayoutVars>
      </dgm:prSet>
      <dgm:spPr/>
    </dgm:pt>
    <dgm:pt modelId="{0E872897-C088-469A-9624-51E025C33738}" type="pres">
      <dgm:prSet presAssocID="{D19541EE-EE95-4D7A-B955-CF30E73540B9}" presName="hierChild2" presStyleCnt="0"/>
      <dgm:spPr/>
    </dgm:pt>
  </dgm:ptLst>
  <dgm:cxnLst>
    <dgm:cxn modelId="{AAEA5427-1B6F-497B-966D-87BC36817357}" type="presOf" srcId="{D19541EE-EE95-4D7A-B955-CF30E73540B9}" destId="{7DC53FC5-076F-423E-914C-67D3BB5F762B}" srcOrd="0" destOrd="0" presId="urn:microsoft.com/office/officeart/2005/8/layout/hierarchy1"/>
    <dgm:cxn modelId="{127F832E-7C11-4308-91E6-C0B71D3D369A}" srcId="{447785F2-A594-4D73-837D-36CCEA4E4C11}" destId="{0256E534-452F-442D-8557-D1534AD763EF}" srcOrd="0" destOrd="0" parTransId="{6C8C1E67-50F4-4061-AF81-3344D44B3C3E}" sibTransId="{29279412-BC2E-46F3-836C-B17E4EE7CF45}"/>
    <dgm:cxn modelId="{26C43388-53A4-4C4E-ADCC-E2179A09D491}" type="presOf" srcId="{0256E534-452F-442D-8557-D1534AD763EF}" destId="{7E00A0B4-0856-421D-8D62-70666F31AB44}" srcOrd="0" destOrd="0" presId="urn:microsoft.com/office/officeart/2005/8/layout/hierarchy1"/>
    <dgm:cxn modelId="{EF753DAB-2589-4726-8473-BFFACE0527A5}" type="presOf" srcId="{447785F2-A594-4D73-837D-36CCEA4E4C11}" destId="{29CE19FA-D71F-492D-9073-A568E28E2A3D}" srcOrd="0" destOrd="0" presId="urn:microsoft.com/office/officeart/2005/8/layout/hierarchy1"/>
    <dgm:cxn modelId="{A9859FCB-170E-49C8-AEFF-CB46A7570E61}" srcId="{447785F2-A594-4D73-837D-36CCEA4E4C11}" destId="{D0AF2179-4BF8-455D-97CA-67D1AA4DBC3A}" srcOrd="1" destOrd="0" parTransId="{9E1B3888-2918-4B98-84F3-928B13CB8F58}" sibTransId="{CC941F7D-76B6-4C44-A21D-705C19D40E91}"/>
    <dgm:cxn modelId="{5B3AE0EB-EF93-41AB-A572-B83D1DC37CAA}" type="presOf" srcId="{D0AF2179-4BF8-455D-97CA-67D1AA4DBC3A}" destId="{D5C11065-CC0E-4BF3-82A4-5A4ABADA4A74}" srcOrd="0" destOrd="0" presId="urn:microsoft.com/office/officeart/2005/8/layout/hierarchy1"/>
    <dgm:cxn modelId="{03913AFC-7964-4AED-AD44-7F45654BEE44}" srcId="{447785F2-A594-4D73-837D-36CCEA4E4C11}" destId="{D19541EE-EE95-4D7A-B955-CF30E73540B9}" srcOrd="2" destOrd="0" parTransId="{30F0174E-954D-4588-ABBC-B15334F3CA8B}" sibTransId="{BEE5AF1F-B79A-497F-937B-8A83B9256D2E}"/>
    <dgm:cxn modelId="{A6FA3DFA-8D2B-4CC1-A4F2-41004ECB7CCF}" type="presParOf" srcId="{29CE19FA-D71F-492D-9073-A568E28E2A3D}" destId="{98163966-8BCF-4845-B4ED-16F02A042BAB}" srcOrd="0" destOrd="0" presId="urn:microsoft.com/office/officeart/2005/8/layout/hierarchy1"/>
    <dgm:cxn modelId="{BFE1177D-1D14-4849-BC8B-AFEB1D2F9D45}" type="presParOf" srcId="{98163966-8BCF-4845-B4ED-16F02A042BAB}" destId="{B7E18E1E-9285-4297-9D68-9D01FF54EF6C}" srcOrd="0" destOrd="0" presId="urn:microsoft.com/office/officeart/2005/8/layout/hierarchy1"/>
    <dgm:cxn modelId="{D93D90B4-7C84-4D37-AB3C-F43492D4E90C}" type="presParOf" srcId="{B7E18E1E-9285-4297-9D68-9D01FF54EF6C}" destId="{8D45BF4B-5C18-402E-925D-CD6A06B8DE3B}" srcOrd="0" destOrd="0" presId="urn:microsoft.com/office/officeart/2005/8/layout/hierarchy1"/>
    <dgm:cxn modelId="{99F23F23-E346-4C24-AD25-3BEA52B02676}" type="presParOf" srcId="{B7E18E1E-9285-4297-9D68-9D01FF54EF6C}" destId="{7E00A0B4-0856-421D-8D62-70666F31AB44}" srcOrd="1" destOrd="0" presId="urn:microsoft.com/office/officeart/2005/8/layout/hierarchy1"/>
    <dgm:cxn modelId="{F441959B-EE69-43D8-B5B8-B07A37D32DF1}" type="presParOf" srcId="{98163966-8BCF-4845-B4ED-16F02A042BAB}" destId="{7B6C8BCA-360F-4C7A-9D91-BEC583AF0E5C}" srcOrd="1" destOrd="0" presId="urn:microsoft.com/office/officeart/2005/8/layout/hierarchy1"/>
    <dgm:cxn modelId="{1D5B54B6-7F99-4559-9CB4-B8876B94B53B}" type="presParOf" srcId="{29CE19FA-D71F-492D-9073-A568E28E2A3D}" destId="{411D5A84-3BA4-46AB-8E9B-DFD07413F2A7}" srcOrd="1" destOrd="0" presId="urn:microsoft.com/office/officeart/2005/8/layout/hierarchy1"/>
    <dgm:cxn modelId="{E1B4FA34-5821-4DD0-ADC9-13AE95316D75}" type="presParOf" srcId="{411D5A84-3BA4-46AB-8E9B-DFD07413F2A7}" destId="{A46EE7AD-2AAD-4B60-B446-FE9AFF30BD3C}" srcOrd="0" destOrd="0" presId="urn:microsoft.com/office/officeart/2005/8/layout/hierarchy1"/>
    <dgm:cxn modelId="{1368E9C9-2935-4E39-AEED-B318BDF3A920}" type="presParOf" srcId="{A46EE7AD-2AAD-4B60-B446-FE9AFF30BD3C}" destId="{8CF105E5-C1E1-41E5-B1F6-EE97E841D65B}" srcOrd="0" destOrd="0" presId="urn:microsoft.com/office/officeart/2005/8/layout/hierarchy1"/>
    <dgm:cxn modelId="{F42485C4-B5E9-4041-B616-0F8973D4D6F7}" type="presParOf" srcId="{A46EE7AD-2AAD-4B60-B446-FE9AFF30BD3C}" destId="{D5C11065-CC0E-4BF3-82A4-5A4ABADA4A74}" srcOrd="1" destOrd="0" presId="urn:microsoft.com/office/officeart/2005/8/layout/hierarchy1"/>
    <dgm:cxn modelId="{F83023C1-3884-4C40-A6BE-B1D492DB02B6}" type="presParOf" srcId="{411D5A84-3BA4-46AB-8E9B-DFD07413F2A7}" destId="{7D3E4603-C035-4C26-9D77-58865A98BF4B}" srcOrd="1" destOrd="0" presId="urn:microsoft.com/office/officeart/2005/8/layout/hierarchy1"/>
    <dgm:cxn modelId="{36981A51-2BF5-48AA-9A46-859587E5A69D}" type="presParOf" srcId="{29CE19FA-D71F-492D-9073-A568E28E2A3D}" destId="{6FC7F35F-CAB5-4F3A-920D-8E6EA6B8614D}" srcOrd="2" destOrd="0" presId="urn:microsoft.com/office/officeart/2005/8/layout/hierarchy1"/>
    <dgm:cxn modelId="{D50559E0-0FE0-476B-81B0-83A8132B4C11}" type="presParOf" srcId="{6FC7F35F-CAB5-4F3A-920D-8E6EA6B8614D}" destId="{37AF20E8-0D1F-40F5-8336-F84AADE9BF91}" srcOrd="0" destOrd="0" presId="urn:microsoft.com/office/officeart/2005/8/layout/hierarchy1"/>
    <dgm:cxn modelId="{A1D3DDF1-22AC-429F-9607-7E647853A60C}" type="presParOf" srcId="{37AF20E8-0D1F-40F5-8336-F84AADE9BF91}" destId="{2D90CB58-C330-45DA-9FDD-FB9518447CE0}" srcOrd="0" destOrd="0" presId="urn:microsoft.com/office/officeart/2005/8/layout/hierarchy1"/>
    <dgm:cxn modelId="{60054653-CA4A-47CC-85AD-6D62AC3FB965}" type="presParOf" srcId="{37AF20E8-0D1F-40F5-8336-F84AADE9BF91}" destId="{7DC53FC5-076F-423E-914C-67D3BB5F762B}" srcOrd="1" destOrd="0" presId="urn:microsoft.com/office/officeart/2005/8/layout/hierarchy1"/>
    <dgm:cxn modelId="{32730B2D-2AC3-418D-AD15-30508B1A4775}" type="presParOf" srcId="{6FC7F35F-CAB5-4F3A-920D-8E6EA6B8614D}" destId="{0E872897-C088-469A-9624-51E025C337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0F44BE-721D-4B1E-BE3C-72C8ECF2851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C56E93-5B76-4697-B077-2145C3D127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Cardiovascular Disease</a:t>
          </a:r>
          <a:endParaRPr lang="en-US" dirty="0"/>
        </a:p>
      </dgm:t>
    </dgm:pt>
    <dgm:pt modelId="{1B716856-C1C3-44F9-9A3B-A25980872884}" type="parTrans" cxnId="{0570311F-BF85-406D-B577-9EAA51346CDD}">
      <dgm:prSet/>
      <dgm:spPr/>
      <dgm:t>
        <a:bodyPr/>
        <a:lstStyle/>
        <a:p>
          <a:endParaRPr lang="en-US"/>
        </a:p>
      </dgm:t>
    </dgm:pt>
    <dgm:pt modelId="{1743118A-6567-4BB5-8BED-5012ED6FF417}" type="sibTrans" cxnId="{0570311F-BF85-406D-B577-9EAA51346C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9A55DA-F320-465F-9146-1145FB0188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Hypertension is a primary contributor to heart attacks, heart failure, and arrhythmias.</a:t>
          </a:r>
          <a:endParaRPr lang="en-US" dirty="0"/>
        </a:p>
      </dgm:t>
    </dgm:pt>
    <dgm:pt modelId="{D0E07B5C-20BB-4D1E-82DA-13AF957E12FC}" type="parTrans" cxnId="{87BAA097-F563-401B-828C-2B32D14907C1}">
      <dgm:prSet/>
      <dgm:spPr/>
      <dgm:t>
        <a:bodyPr/>
        <a:lstStyle/>
        <a:p>
          <a:endParaRPr lang="en-US"/>
        </a:p>
      </dgm:t>
    </dgm:pt>
    <dgm:pt modelId="{B88AADD0-80D6-49DB-9DFB-A5DD2F0F037E}" type="sibTrans" cxnId="{87BAA097-F563-401B-828C-2B32D14907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166E13-84B8-44E7-8176-A129164560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Renal Damage</a:t>
          </a:r>
          <a:endParaRPr lang="en-US" dirty="0"/>
        </a:p>
      </dgm:t>
    </dgm:pt>
    <dgm:pt modelId="{8F0B538D-8CDE-41B5-8F9A-1F9A04986907}" type="parTrans" cxnId="{85EBBE8A-06DC-411F-90F2-57D048D53CF9}">
      <dgm:prSet/>
      <dgm:spPr/>
      <dgm:t>
        <a:bodyPr/>
        <a:lstStyle/>
        <a:p>
          <a:endParaRPr lang="en-US"/>
        </a:p>
      </dgm:t>
    </dgm:pt>
    <dgm:pt modelId="{CE86C7A9-8836-4F4D-9A21-65D726161A96}" type="sibTrans" cxnId="{85EBBE8A-06DC-411F-90F2-57D048D53C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498038-7E44-4C27-B9F8-C1052ECE4A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Chronically elevated BP injures kidney vasculature, causing chronic kidney disease (CKD).</a:t>
          </a:r>
          <a:endParaRPr lang="en-US" dirty="0"/>
        </a:p>
      </dgm:t>
    </dgm:pt>
    <dgm:pt modelId="{51AAAC38-C3D6-4DC5-A6B4-6509612D29E2}" type="parTrans" cxnId="{5CDBC16F-8FC6-4BC0-8B69-8E617CCFDAFE}">
      <dgm:prSet/>
      <dgm:spPr/>
      <dgm:t>
        <a:bodyPr/>
        <a:lstStyle/>
        <a:p>
          <a:endParaRPr lang="en-US"/>
        </a:p>
      </dgm:t>
    </dgm:pt>
    <dgm:pt modelId="{6E946430-731F-47C7-B0F4-84BD0A51E978}" type="sibTrans" cxnId="{5CDBC16F-8FC6-4BC0-8B69-8E617CCFDA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BCB3FC-9016-45DE-9613-A555A81C98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Neurological Impact</a:t>
          </a:r>
          <a:endParaRPr lang="en-US" dirty="0"/>
        </a:p>
      </dgm:t>
    </dgm:pt>
    <dgm:pt modelId="{6F002071-DF49-40A1-BAF3-5C3F6A834B94}" type="parTrans" cxnId="{02374991-C2B0-4773-9139-DAED9B3309FC}">
      <dgm:prSet/>
      <dgm:spPr/>
      <dgm:t>
        <a:bodyPr/>
        <a:lstStyle/>
        <a:p>
          <a:endParaRPr lang="en-US"/>
        </a:p>
      </dgm:t>
    </dgm:pt>
    <dgm:pt modelId="{863689E4-C459-43E1-9E26-B382E8841728}" type="sibTrans" cxnId="{02374991-C2B0-4773-9139-DAED9B3309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527FF1-A1F3-48B1-BD2D-CF4DF32A4E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Increases risk of stroke and vascular dementia due to damaged cerebral arteries.</a:t>
          </a:r>
          <a:endParaRPr lang="en-US" dirty="0"/>
        </a:p>
      </dgm:t>
    </dgm:pt>
    <dgm:pt modelId="{3A6881E3-8261-46DA-A800-7C6F03033C52}" type="parTrans" cxnId="{00303AFE-D058-40C6-A5B7-299D716968CE}">
      <dgm:prSet/>
      <dgm:spPr/>
      <dgm:t>
        <a:bodyPr/>
        <a:lstStyle/>
        <a:p>
          <a:endParaRPr lang="en-US"/>
        </a:p>
      </dgm:t>
    </dgm:pt>
    <dgm:pt modelId="{CCDBBE0B-A134-4EA1-BB44-6C78D3D4BC16}" type="sibTrans" cxnId="{00303AFE-D058-40C6-A5B7-299D716968CE}">
      <dgm:prSet/>
      <dgm:spPr/>
      <dgm:t>
        <a:bodyPr/>
        <a:lstStyle/>
        <a:p>
          <a:endParaRPr lang="en-US"/>
        </a:p>
      </dgm:t>
    </dgm:pt>
    <dgm:pt modelId="{FA40B47A-08D5-44FC-B9C1-D66BA80075CE}" type="pres">
      <dgm:prSet presAssocID="{870F44BE-721D-4B1E-BE3C-72C8ECF2851D}" presName="root" presStyleCnt="0">
        <dgm:presLayoutVars>
          <dgm:dir/>
          <dgm:resizeHandles val="exact"/>
        </dgm:presLayoutVars>
      </dgm:prSet>
      <dgm:spPr/>
    </dgm:pt>
    <dgm:pt modelId="{D564CDE0-BB58-425E-808F-37423593428D}" type="pres">
      <dgm:prSet presAssocID="{870F44BE-721D-4B1E-BE3C-72C8ECF2851D}" presName="container" presStyleCnt="0">
        <dgm:presLayoutVars>
          <dgm:dir/>
          <dgm:resizeHandles val="exact"/>
        </dgm:presLayoutVars>
      </dgm:prSet>
      <dgm:spPr/>
    </dgm:pt>
    <dgm:pt modelId="{D0ED9756-EC88-4D2F-AB0B-58999EB416AD}" type="pres">
      <dgm:prSet presAssocID="{DBC56E93-5B76-4697-B077-2145C3D12703}" presName="compNode" presStyleCnt="0"/>
      <dgm:spPr/>
    </dgm:pt>
    <dgm:pt modelId="{CE88C232-4B45-4C2E-9CA4-E4DD3A5EEAE3}" type="pres">
      <dgm:prSet presAssocID="{DBC56E93-5B76-4697-B077-2145C3D12703}" presName="iconBgRect" presStyleLbl="bgShp" presStyleIdx="0" presStyleCnt="6"/>
      <dgm:spPr/>
    </dgm:pt>
    <dgm:pt modelId="{E143B695-D9FF-4B45-861F-C2082A374BEC}" type="pres">
      <dgm:prSet presAssocID="{DBC56E93-5B76-4697-B077-2145C3D1270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56E29658-B159-4AEF-A031-1DE728DAF003}" type="pres">
      <dgm:prSet presAssocID="{DBC56E93-5B76-4697-B077-2145C3D12703}" presName="spaceRect" presStyleCnt="0"/>
      <dgm:spPr/>
    </dgm:pt>
    <dgm:pt modelId="{27A913AC-D7DC-41F1-BF8B-8CE939F976C8}" type="pres">
      <dgm:prSet presAssocID="{DBC56E93-5B76-4697-B077-2145C3D12703}" presName="textRect" presStyleLbl="revTx" presStyleIdx="0" presStyleCnt="6">
        <dgm:presLayoutVars>
          <dgm:chMax val="1"/>
          <dgm:chPref val="1"/>
        </dgm:presLayoutVars>
      </dgm:prSet>
      <dgm:spPr/>
    </dgm:pt>
    <dgm:pt modelId="{33117AF8-7FB4-42E5-89D4-CFD32F352DC9}" type="pres">
      <dgm:prSet presAssocID="{1743118A-6567-4BB5-8BED-5012ED6FF417}" presName="sibTrans" presStyleLbl="sibTrans2D1" presStyleIdx="0" presStyleCnt="0"/>
      <dgm:spPr/>
    </dgm:pt>
    <dgm:pt modelId="{62C05ACF-6E53-4C65-8EBC-353EDC4FC4E2}" type="pres">
      <dgm:prSet presAssocID="{459A55DA-F320-465F-9146-1145FB0188E8}" presName="compNode" presStyleCnt="0"/>
      <dgm:spPr/>
    </dgm:pt>
    <dgm:pt modelId="{834E8162-79E0-4104-995F-E2DE8F295BB0}" type="pres">
      <dgm:prSet presAssocID="{459A55DA-F320-465F-9146-1145FB0188E8}" presName="iconBgRect" presStyleLbl="bgShp" presStyleIdx="1" presStyleCnt="6"/>
      <dgm:spPr/>
    </dgm:pt>
    <dgm:pt modelId="{FAB6AFB5-ADE8-4B3C-A33F-063DA68F0D29}" type="pres">
      <dgm:prSet presAssocID="{459A55DA-F320-465F-9146-1145FB0188E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58CEE5ED-1675-4A5E-A91E-B56E7916F72A}" type="pres">
      <dgm:prSet presAssocID="{459A55DA-F320-465F-9146-1145FB0188E8}" presName="spaceRect" presStyleCnt="0"/>
      <dgm:spPr/>
    </dgm:pt>
    <dgm:pt modelId="{D0659AE4-5BEC-40A7-B40B-223FC50BCEA0}" type="pres">
      <dgm:prSet presAssocID="{459A55DA-F320-465F-9146-1145FB0188E8}" presName="textRect" presStyleLbl="revTx" presStyleIdx="1" presStyleCnt="6">
        <dgm:presLayoutVars>
          <dgm:chMax val="1"/>
          <dgm:chPref val="1"/>
        </dgm:presLayoutVars>
      </dgm:prSet>
      <dgm:spPr/>
    </dgm:pt>
    <dgm:pt modelId="{2384A0C5-8CE3-4B1D-93F0-123DB4962C67}" type="pres">
      <dgm:prSet presAssocID="{B88AADD0-80D6-49DB-9DFB-A5DD2F0F037E}" presName="sibTrans" presStyleLbl="sibTrans2D1" presStyleIdx="0" presStyleCnt="0"/>
      <dgm:spPr/>
    </dgm:pt>
    <dgm:pt modelId="{144BCD98-B77E-44DF-A465-D90CE860C875}" type="pres">
      <dgm:prSet presAssocID="{04166E13-84B8-44E7-8176-A12916456055}" presName="compNode" presStyleCnt="0"/>
      <dgm:spPr/>
    </dgm:pt>
    <dgm:pt modelId="{844CF77C-4AC5-49F8-B94F-8911FD44D9B2}" type="pres">
      <dgm:prSet presAssocID="{04166E13-84B8-44E7-8176-A12916456055}" presName="iconBgRect" presStyleLbl="bgShp" presStyleIdx="2" presStyleCnt="6"/>
      <dgm:spPr/>
    </dgm:pt>
    <dgm:pt modelId="{93A5A62B-FF71-4639-83F2-FF49D65D329D}" type="pres">
      <dgm:prSet presAssocID="{04166E13-84B8-44E7-8176-A1291645605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BD222AED-A51B-4573-A3BB-9F9701D8CB68}" type="pres">
      <dgm:prSet presAssocID="{04166E13-84B8-44E7-8176-A12916456055}" presName="spaceRect" presStyleCnt="0"/>
      <dgm:spPr/>
    </dgm:pt>
    <dgm:pt modelId="{786D610A-3835-4D88-B139-2A50AD33AB83}" type="pres">
      <dgm:prSet presAssocID="{04166E13-84B8-44E7-8176-A12916456055}" presName="textRect" presStyleLbl="revTx" presStyleIdx="2" presStyleCnt="6">
        <dgm:presLayoutVars>
          <dgm:chMax val="1"/>
          <dgm:chPref val="1"/>
        </dgm:presLayoutVars>
      </dgm:prSet>
      <dgm:spPr/>
    </dgm:pt>
    <dgm:pt modelId="{6BCF953E-2F84-4D96-A172-D1EF9E942639}" type="pres">
      <dgm:prSet presAssocID="{CE86C7A9-8836-4F4D-9A21-65D726161A96}" presName="sibTrans" presStyleLbl="sibTrans2D1" presStyleIdx="0" presStyleCnt="0"/>
      <dgm:spPr/>
    </dgm:pt>
    <dgm:pt modelId="{C28DC607-748C-4C73-AB80-C426C1228E7C}" type="pres">
      <dgm:prSet presAssocID="{0E498038-7E44-4C27-B9F8-C1052ECE4AB6}" presName="compNode" presStyleCnt="0"/>
      <dgm:spPr/>
    </dgm:pt>
    <dgm:pt modelId="{17FF7459-6599-4A44-874D-6DD647523576}" type="pres">
      <dgm:prSet presAssocID="{0E498038-7E44-4C27-B9F8-C1052ECE4AB6}" presName="iconBgRect" presStyleLbl="bgShp" presStyleIdx="3" presStyleCnt="6"/>
      <dgm:spPr/>
    </dgm:pt>
    <dgm:pt modelId="{EEE5332C-F55E-4623-9AE3-D661A5E83E90}" type="pres">
      <dgm:prSet presAssocID="{0E498038-7E44-4C27-B9F8-C1052ECE4AB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815EF6E9-5F41-446F-A065-30204ABA9A99}" type="pres">
      <dgm:prSet presAssocID="{0E498038-7E44-4C27-B9F8-C1052ECE4AB6}" presName="spaceRect" presStyleCnt="0"/>
      <dgm:spPr/>
    </dgm:pt>
    <dgm:pt modelId="{68B6CF7A-2E4C-401F-B928-CCF9E29E0703}" type="pres">
      <dgm:prSet presAssocID="{0E498038-7E44-4C27-B9F8-C1052ECE4AB6}" presName="textRect" presStyleLbl="revTx" presStyleIdx="3" presStyleCnt="6">
        <dgm:presLayoutVars>
          <dgm:chMax val="1"/>
          <dgm:chPref val="1"/>
        </dgm:presLayoutVars>
      </dgm:prSet>
      <dgm:spPr/>
    </dgm:pt>
    <dgm:pt modelId="{F3DEFFF3-F697-48CB-A728-A74BBD5C4C62}" type="pres">
      <dgm:prSet presAssocID="{6E946430-731F-47C7-B0F4-84BD0A51E978}" presName="sibTrans" presStyleLbl="sibTrans2D1" presStyleIdx="0" presStyleCnt="0"/>
      <dgm:spPr/>
    </dgm:pt>
    <dgm:pt modelId="{70BEE68C-CF59-483A-A7CA-235B5038E5EA}" type="pres">
      <dgm:prSet presAssocID="{77BCB3FC-9016-45DE-9613-A555A81C9893}" presName="compNode" presStyleCnt="0"/>
      <dgm:spPr/>
    </dgm:pt>
    <dgm:pt modelId="{571B579E-B951-4C91-AC45-7AA5EC1BCED1}" type="pres">
      <dgm:prSet presAssocID="{77BCB3FC-9016-45DE-9613-A555A81C9893}" presName="iconBgRect" presStyleLbl="bgShp" presStyleIdx="4" presStyleCnt="6"/>
      <dgm:spPr/>
    </dgm:pt>
    <dgm:pt modelId="{6B076B18-B74E-4032-9ED3-970D1CD9840E}" type="pres">
      <dgm:prSet presAssocID="{77BCB3FC-9016-45DE-9613-A555A81C989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69209B33-933E-4C8B-A02B-1B7F37791645}" type="pres">
      <dgm:prSet presAssocID="{77BCB3FC-9016-45DE-9613-A555A81C9893}" presName="spaceRect" presStyleCnt="0"/>
      <dgm:spPr/>
    </dgm:pt>
    <dgm:pt modelId="{64A43AD3-1E98-40FC-83DD-37A8E1414519}" type="pres">
      <dgm:prSet presAssocID="{77BCB3FC-9016-45DE-9613-A555A81C9893}" presName="textRect" presStyleLbl="revTx" presStyleIdx="4" presStyleCnt="6">
        <dgm:presLayoutVars>
          <dgm:chMax val="1"/>
          <dgm:chPref val="1"/>
        </dgm:presLayoutVars>
      </dgm:prSet>
      <dgm:spPr/>
    </dgm:pt>
    <dgm:pt modelId="{96A077C6-3802-4E4F-8AF9-A582C45016C7}" type="pres">
      <dgm:prSet presAssocID="{863689E4-C459-43E1-9E26-B382E8841728}" presName="sibTrans" presStyleLbl="sibTrans2D1" presStyleIdx="0" presStyleCnt="0"/>
      <dgm:spPr/>
    </dgm:pt>
    <dgm:pt modelId="{F19B7C1B-E28D-408C-B1AC-1CC47242A945}" type="pres">
      <dgm:prSet presAssocID="{41527FF1-A1F3-48B1-BD2D-CF4DF32A4E0C}" presName="compNode" presStyleCnt="0"/>
      <dgm:spPr/>
    </dgm:pt>
    <dgm:pt modelId="{56859003-DE6C-4394-9D50-D2B2BACCB62C}" type="pres">
      <dgm:prSet presAssocID="{41527FF1-A1F3-48B1-BD2D-CF4DF32A4E0C}" presName="iconBgRect" presStyleLbl="bgShp" presStyleIdx="5" presStyleCnt="6"/>
      <dgm:spPr/>
    </dgm:pt>
    <dgm:pt modelId="{AB27DDD8-1109-4CB6-B8DB-4A0DEB99F315}" type="pres">
      <dgm:prSet presAssocID="{41527FF1-A1F3-48B1-BD2D-CF4DF32A4E0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FFF33C6-847C-4BC2-9AF1-E0EBB64703D6}" type="pres">
      <dgm:prSet presAssocID="{41527FF1-A1F3-48B1-BD2D-CF4DF32A4E0C}" presName="spaceRect" presStyleCnt="0"/>
      <dgm:spPr/>
    </dgm:pt>
    <dgm:pt modelId="{38C6DE16-92A2-4439-A40B-A450C9C2F0A4}" type="pres">
      <dgm:prSet presAssocID="{41527FF1-A1F3-48B1-BD2D-CF4DF32A4E0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7780C09-3A43-4502-B1B7-7E5C0C477C15}" type="presOf" srcId="{04166E13-84B8-44E7-8176-A12916456055}" destId="{786D610A-3835-4D88-B139-2A50AD33AB83}" srcOrd="0" destOrd="0" presId="urn:microsoft.com/office/officeart/2018/2/layout/IconCircleList"/>
    <dgm:cxn modelId="{A7BED00E-1B58-4444-B14D-5223CD269BA9}" type="presOf" srcId="{DBC56E93-5B76-4697-B077-2145C3D12703}" destId="{27A913AC-D7DC-41F1-BF8B-8CE939F976C8}" srcOrd="0" destOrd="0" presId="urn:microsoft.com/office/officeart/2018/2/layout/IconCircleList"/>
    <dgm:cxn modelId="{B49A4B17-BBD5-4629-AF99-DE8A5C6E98F1}" type="presOf" srcId="{1743118A-6567-4BB5-8BED-5012ED6FF417}" destId="{33117AF8-7FB4-42E5-89D4-CFD32F352DC9}" srcOrd="0" destOrd="0" presId="urn:microsoft.com/office/officeart/2018/2/layout/IconCircleList"/>
    <dgm:cxn modelId="{0570311F-BF85-406D-B577-9EAA51346CDD}" srcId="{870F44BE-721D-4B1E-BE3C-72C8ECF2851D}" destId="{DBC56E93-5B76-4697-B077-2145C3D12703}" srcOrd="0" destOrd="0" parTransId="{1B716856-C1C3-44F9-9A3B-A25980872884}" sibTransId="{1743118A-6567-4BB5-8BED-5012ED6FF417}"/>
    <dgm:cxn modelId="{FEDAC05B-C798-4D83-8D29-2FFEC913D5EF}" type="presOf" srcId="{77BCB3FC-9016-45DE-9613-A555A81C9893}" destId="{64A43AD3-1E98-40FC-83DD-37A8E1414519}" srcOrd="0" destOrd="0" presId="urn:microsoft.com/office/officeart/2018/2/layout/IconCircleList"/>
    <dgm:cxn modelId="{5CDBC16F-8FC6-4BC0-8B69-8E617CCFDAFE}" srcId="{870F44BE-721D-4B1E-BE3C-72C8ECF2851D}" destId="{0E498038-7E44-4C27-B9F8-C1052ECE4AB6}" srcOrd="3" destOrd="0" parTransId="{51AAAC38-C3D6-4DC5-A6B4-6509612D29E2}" sibTransId="{6E946430-731F-47C7-B0F4-84BD0A51E978}"/>
    <dgm:cxn modelId="{8A835A75-28C2-44EA-A5B5-DA5C5F2A694A}" type="presOf" srcId="{41527FF1-A1F3-48B1-BD2D-CF4DF32A4E0C}" destId="{38C6DE16-92A2-4439-A40B-A450C9C2F0A4}" srcOrd="0" destOrd="0" presId="urn:microsoft.com/office/officeart/2018/2/layout/IconCircleList"/>
    <dgm:cxn modelId="{587FD37B-DB87-41E3-B374-78691C630BEA}" type="presOf" srcId="{459A55DA-F320-465F-9146-1145FB0188E8}" destId="{D0659AE4-5BEC-40A7-B40B-223FC50BCEA0}" srcOrd="0" destOrd="0" presId="urn:microsoft.com/office/officeart/2018/2/layout/IconCircleList"/>
    <dgm:cxn modelId="{85EBBE8A-06DC-411F-90F2-57D048D53CF9}" srcId="{870F44BE-721D-4B1E-BE3C-72C8ECF2851D}" destId="{04166E13-84B8-44E7-8176-A12916456055}" srcOrd="2" destOrd="0" parTransId="{8F0B538D-8CDE-41B5-8F9A-1F9A04986907}" sibTransId="{CE86C7A9-8836-4F4D-9A21-65D726161A96}"/>
    <dgm:cxn modelId="{02374991-C2B0-4773-9139-DAED9B3309FC}" srcId="{870F44BE-721D-4B1E-BE3C-72C8ECF2851D}" destId="{77BCB3FC-9016-45DE-9613-A555A81C9893}" srcOrd="4" destOrd="0" parTransId="{6F002071-DF49-40A1-BAF3-5C3F6A834B94}" sibTransId="{863689E4-C459-43E1-9E26-B382E8841728}"/>
    <dgm:cxn modelId="{2C046C97-BC9C-417B-9A8F-37939CCF1C5F}" type="presOf" srcId="{0E498038-7E44-4C27-B9F8-C1052ECE4AB6}" destId="{68B6CF7A-2E4C-401F-B928-CCF9E29E0703}" srcOrd="0" destOrd="0" presId="urn:microsoft.com/office/officeart/2018/2/layout/IconCircleList"/>
    <dgm:cxn modelId="{87BAA097-F563-401B-828C-2B32D14907C1}" srcId="{870F44BE-721D-4B1E-BE3C-72C8ECF2851D}" destId="{459A55DA-F320-465F-9146-1145FB0188E8}" srcOrd="1" destOrd="0" parTransId="{D0E07B5C-20BB-4D1E-82DA-13AF957E12FC}" sibTransId="{B88AADD0-80D6-49DB-9DFB-A5DD2F0F037E}"/>
    <dgm:cxn modelId="{0B4DAFD0-6C11-4BEC-A2AF-F9DE686D156E}" type="presOf" srcId="{870F44BE-721D-4B1E-BE3C-72C8ECF2851D}" destId="{FA40B47A-08D5-44FC-B9C1-D66BA80075CE}" srcOrd="0" destOrd="0" presId="urn:microsoft.com/office/officeart/2018/2/layout/IconCircleList"/>
    <dgm:cxn modelId="{5A65FEDD-D816-44F3-BA55-FBBB58933DB6}" type="presOf" srcId="{863689E4-C459-43E1-9E26-B382E8841728}" destId="{96A077C6-3802-4E4F-8AF9-A582C45016C7}" srcOrd="0" destOrd="0" presId="urn:microsoft.com/office/officeart/2018/2/layout/IconCircleList"/>
    <dgm:cxn modelId="{B479D7EE-EEE8-4B2B-A605-A0E06CCF80BA}" type="presOf" srcId="{6E946430-731F-47C7-B0F4-84BD0A51E978}" destId="{F3DEFFF3-F697-48CB-A728-A74BBD5C4C62}" srcOrd="0" destOrd="0" presId="urn:microsoft.com/office/officeart/2018/2/layout/IconCircleList"/>
    <dgm:cxn modelId="{C27B38FA-83D8-44F0-A3EA-798D05B9F836}" type="presOf" srcId="{CE86C7A9-8836-4F4D-9A21-65D726161A96}" destId="{6BCF953E-2F84-4D96-A172-D1EF9E942639}" srcOrd="0" destOrd="0" presId="urn:microsoft.com/office/officeart/2018/2/layout/IconCircleList"/>
    <dgm:cxn modelId="{56EFF3FD-8991-4A87-A2CB-B04160D60E88}" type="presOf" srcId="{B88AADD0-80D6-49DB-9DFB-A5DD2F0F037E}" destId="{2384A0C5-8CE3-4B1D-93F0-123DB4962C67}" srcOrd="0" destOrd="0" presId="urn:microsoft.com/office/officeart/2018/2/layout/IconCircleList"/>
    <dgm:cxn modelId="{00303AFE-D058-40C6-A5B7-299D716968CE}" srcId="{870F44BE-721D-4B1E-BE3C-72C8ECF2851D}" destId="{41527FF1-A1F3-48B1-BD2D-CF4DF32A4E0C}" srcOrd="5" destOrd="0" parTransId="{3A6881E3-8261-46DA-A800-7C6F03033C52}" sibTransId="{CCDBBE0B-A134-4EA1-BB44-6C78D3D4BC16}"/>
    <dgm:cxn modelId="{C0E4EE54-C7DD-478F-9872-B6EB52B814DF}" type="presParOf" srcId="{FA40B47A-08D5-44FC-B9C1-D66BA80075CE}" destId="{D564CDE0-BB58-425E-808F-37423593428D}" srcOrd="0" destOrd="0" presId="urn:microsoft.com/office/officeart/2018/2/layout/IconCircleList"/>
    <dgm:cxn modelId="{D90CE809-1320-4A1C-A360-AF125CD02891}" type="presParOf" srcId="{D564CDE0-BB58-425E-808F-37423593428D}" destId="{D0ED9756-EC88-4D2F-AB0B-58999EB416AD}" srcOrd="0" destOrd="0" presId="urn:microsoft.com/office/officeart/2018/2/layout/IconCircleList"/>
    <dgm:cxn modelId="{FD6B046D-CE32-4CDC-B566-96D74899E65E}" type="presParOf" srcId="{D0ED9756-EC88-4D2F-AB0B-58999EB416AD}" destId="{CE88C232-4B45-4C2E-9CA4-E4DD3A5EEAE3}" srcOrd="0" destOrd="0" presId="urn:microsoft.com/office/officeart/2018/2/layout/IconCircleList"/>
    <dgm:cxn modelId="{A26A980E-B819-4520-9861-9B6D59887358}" type="presParOf" srcId="{D0ED9756-EC88-4D2F-AB0B-58999EB416AD}" destId="{E143B695-D9FF-4B45-861F-C2082A374BEC}" srcOrd="1" destOrd="0" presId="urn:microsoft.com/office/officeart/2018/2/layout/IconCircleList"/>
    <dgm:cxn modelId="{70EC5B0A-D2F3-4B3D-8A3D-64DBC78DDED3}" type="presParOf" srcId="{D0ED9756-EC88-4D2F-AB0B-58999EB416AD}" destId="{56E29658-B159-4AEF-A031-1DE728DAF003}" srcOrd="2" destOrd="0" presId="urn:microsoft.com/office/officeart/2018/2/layout/IconCircleList"/>
    <dgm:cxn modelId="{0B3E9159-13BC-4B78-9842-C074A4A7F816}" type="presParOf" srcId="{D0ED9756-EC88-4D2F-AB0B-58999EB416AD}" destId="{27A913AC-D7DC-41F1-BF8B-8CE939F976C8}" srcOrd="3" destOrd="0" presId="urn:microsoft.com/office/officeart/2018/2/layout/IconCircleList"/>
    <dgm:cxn modelId="{97884766-F3BA-4DB9-BD3E-F1372382D83E}" type="presParOf" srcId="{D564CDE0-BB58-425E-808F-37423593428D}" destId="{33117AF8-7FB4-42E5-89D4-CFD32F352DC9}" srcOrd="1" destOrd="0" presId="urn:microsoft.com/office/officeart/2018/2/layout/IconCircleList"/>
    <dgm:cxn modelId="{CFD5CE4F-9004-415E-B24E-C1D6BFE317EA}" type="presParOf" srcId="{D564CDE0-BB58-425E-808F-37423593428D}" destId="{62C05ACF-6E53-4C65-8EBC-353EDC4FC4E2}" srcOrd="2" destOrd="0" presId="urn:microsoft.com/office/officeart/2018/2/layout/IconCircleList"/>
    <dgm:cxn modelId="{66FFAE4C-AFFE-4CBF-82EA-9C8F076C1E3C}" type="presParOf" srcId="{62C05ACF-6E53-4C65-8EBC-353EDC4FC4E2}" destId="{834E8162-79E0-4104-995F-E2DE8F295BB0}" srcOrd="0" destOrd="0" presId="urn:microsoft.com/office/officeart/2018/2/layout/IconCircleList"/>
    <dgm:cxn modelId="{634EF8D1-BFC9-42C8-AB1D-60E0F02923BC}" type="presParOf" srcId="{62C05ACF-6E53-4C65-8EBC-353EDC4FC4E2}" destId="{FAB6AFB5-ADE8-4B3C-A33F-063DA68F0D29}" srcOrd="1" destOrd="0" presId="urn:microsoft.com/office/officeart/2018/2/layout/IconCircleList"/>
    <dgm:cxn modelId="{A663F6CC-D77B-4393-BC1D-13DAC1AFF5ED}" type="presParOf" srcId="{62C05ACF-6E53-4C65-8EBC-353EDC4FC4E2}" destId="{58CEE5ED-1675-4A5E-A91E-B56E7916F72A}" srcOrd="2" destOrd="0" presId="urn:microsoft.com/office/officeart/2018/2/layout/IconCircleList"/>
    <dgm:cxn modelId="{DE6F0891-F9F4-46FB-99D6-09FA04F20B82}" type="presParOf" srcId="{62C05ACF-6E53-4C65-8EBC-353EDC4FC4E2}" destId="{D0659AE4-5BEC-40A7-B40B-223FC50BCEA0}" srcOrd="3" destOrd="0" presId="urn:microsoft.com/office/officeart/2018/2/layout/IconCircleList"/>
    <dgm:cxn modelId="{9531FE49-4134-4FCD-9D1D-80295C650723}" type="presParOf" srcId="{D564CDE0-BB58-425E-808F-37423593428D}" destId="{2384A0C5-8CE3-4B1D-93F0-123DB4962C67}" srcOrd="3" destOrd="0" presId="urn:microsoft.com/office/officeart/2018/2/layout/IconCircleList"/>
    <dgm:cxn modelId="{AF8A8FDB-96C9-4B13-9820-C72C4B249F4E}" type="presParOf" srcId="{D564CDE0-BB58-425E-808F-37423593428D}" destId="{144BCD98-B77E-44DF-A465-D90CE860C875}" srcOrd="4" destOrd="0" presId="urn:microsoft.com/office/officeart/2018/2/layout/IconCircleList"/>
    <dgm:cxn modelId="{180C836E-12EF-4F85-B4C7-FB8B9C39B3F3}" type="presParOf" srcId="{144BCD98-B77E-44DF-A465-D90CE860C875}" destId="{844CF77C-4AC5-49F8-B94F-8911FD44D9B2}" srcOrd="0" destOrd="0" presId="urn:microsoft.com/office/officeart/2018/2/layout/IconCircleList"/>
    <dgm:cxn modelId="{F1566296-C318-4E6B-8EB1-80698DC6431A}" type="presParOf" srcId="{144BCD98-B77E-44DF-A465-D90CE860C875}" destId="{93A5A62B-FF71-4639-83F2-FF49D65D329D}" srcOrd="1" destOrd="0" presId="urn:microsoft.com/office/officeart/2018/2/layout/IconCircleList"/>
    <dgm:cxn modelId="{6EA3209C-C3F1-4151-A6CB-761339AB2594}" type="presParOf" srcId="{144BCD98-B77E-44DF-A465-D90CE860C875}" destId="{BD222AED-A51B-4573-A3BB-9F9701D8CB68}" srcOrd="2" destOrd="0" presId="urn:microsoft.com/office/officeart/2018/2/layout/IconCircleList"/>
    <dgm:cxn modelId="{E6CC5926-2FE9-44DF-AE5B-AAFEA9042C71}" type="presParOf" srcId="{144BCD98-B77E-44DF-A465-D90CE860C875}" destId="{786D610A-3835-4D88-B139-2A50AD33AB83}" srcOrd="3" destOrd="0" presId="urn:microsoft.com/office/officeart/2018/2/layout/IconCircleList"/>
    <dgm:cxn modelId="{35FCF006-5B1C-4439-BAE2-2E2AC04EB444}" type="presParOf" srcId="{D564CDE0-BB58-425E-808F-37423593428D}" destId="{6BCF953E-2F84-4D96-A172-D1EF9E942639}" srcOrd="5" destOrd="0" presId="urn:microsoft.com/office/officeart/2018/2/layout/IconCircleList"/>
    <dgm:cxn modelId="{5D26AB0C-C989-4AB4-88FE-0DF577EBF5E1}" type="presParOf" srcId="{D564CDE0-BB58-425E-808F-37423593428D}" destId="{C28DC607-748C-4C73-AB80-C426C1228E7C}" srcOrd="6" destOrd="0" presId="urn:microsoft.com/office/officeart/2018/2/layout/IconCircleList"/>
    <dgm:cxn modelId="{4834B2BA-E02B-4205-B70B-A2199B4282D9}" type="presParOf" srcId="{C28DC607-748C-4C73-AB80-C426C1228E7C}" destId="{17FF7459-6599-4A44-874D-6DD647523576}" srcOrd="0" destOrd="0" presId="urn:microsoft.com/office/officeart/2018/2/layout/IconCircleList"/>
    <dgm:cxn modelId="{47FB57B8-1740-4D4F-B21B-968C6A9B4F31}" type="presParOf" srcId="{C28DC607-748C-4C73-AB80-C426C1228E7C}" destId="{EEE5332C-F55E-4623-9AE3-D661A5E83E90}" srcOrd="1" destOrd="0" presId="urn:microsoft.com/office/officeart/2018/2/layout/IconCircleList"/>
    <dgm:cxn modelId="{B006099A-26D8-4396-97C3-6CCB8256BDFB}" type="presParOf" srcId="{C28DC607-748C-4C73-AB80-C426C1228E7C}" destId="{815EF6E9-5F41-446F-A065-30204ABA9A99}" srcOrd="2" destOrd="0" presId="urn:microsoft.com/office/officeart/2018/2/layout/IconCircleList"/>
    <dgm:cxn modelId="{13BFE5A3-76D3-46F4-B692-772EC1DE5E97}" type="presParOf" srcId="{C28DC607-748C-4C73-AB80-C426C1228E7C}" destId="{68B6CF7A-2E4C-401F-B928-CCF9E29E0703}" srcOrd="3" destOrd="0" presId="urn:microsoft.com/office/officeart/2018/2/layout/IconCircleList"/>
    <dgm:cxn modelId="{6BA009D7-B5F5-4709-80FF-85552C9C5AC2}" type="presParOf" srcId="{D564CDE0-BB58-425E-808F-37423593428D}" destId="{F3DEFFF3-F697-48CB-A728-A74BBD5C4C62}" srcOrd="7" destOrd="0" presId="urn:microsoft.com/office/officeart/2018/2/layout/IconCircleList"/>
    <dgm:cxn modelId="{238197CB-2755-4DC9-92D5-14C5D47F886E}" type="presParOf" srcId="{D564CDE0-BB58-425E-808F-37423593428D}" destId="{70BEE68C-CF59-483A-A7CA-235B5038E5EA}" srcOrd="8" destOrd="0" presId="urn:microsoft.com/office/officeart/2018/2/layout/IconCircleList"/>
    <dgm:cxn modelId="{1FCB2E68-53C2-46F1-908F-628E87494C4D}" type="presParOf" srcId="{70BEE68C-CF59-483A-A7CA-235B5038E5EA}" destId="{571B579E-B951-4C91-AC45-7AA5EC1BCED1}" srcOrd="0" destOrd="0" presId="urn:microsoft.com/office/officeart/2018/2/layout/IconCircleList"/>
    <dgm:cxn modelId="{5E65B199-6B90-410B-AEEB-3C02F1C1356C}" type="presParOf" srcId="{70BEE68C-CF59-483A-A7CA-235B5038E5EA}" destId="{6B076B18-B74E-4032-9ED3-970D1CD9840E}" srcOrd="1" destOrd="0" presId="urn:microsoft.com/office/officeart/2018/2/layout/IconCircleList"/>
    <dgm:cxn modelId="{02483062-EAAC-44CF-906A-3C7013243FC0}" type="presParOf" srcId="{70BEE68C-CF59-483A-A7CA-235B5038E5EA}" destId="{69209B33-933E-4C8B-A02B-1B7F37791645}" srcOrd="2" destOrd="0" presId="urn:microsoft.com/office/officeart/2018/2/layout/IconCircleList"/>
    <dgm:cxn modelId="{D93C9204-DE10-47DC-ABED-01E4B7C031AA}" type="presParOf" srcId="{70BEE68C-CF59-483A-A7CA-235B5038E5EA}" destId="{64A43AD3-1E98-40FC-83DD-37A8E1414519}" srcOrd="3" destOrd="0" presId="urn:microsoft.com/office/officeart/2018/2/layout/IconCircleList"/>
    <dgm:cxn modelId="{E2E8153E-B35F-4A99-8C59-A8021B23C6F1}" type="presParOf" srcId="{D564CDE0-BB58-425E-808F-37423593428D}" destId="{96A077C6-3802-4E4F-8AF9-A582C45016C7}" srcOrd="9" destOrd="0" presId="urn:microsoft.com/office/officeart/2018/2/layout/IconCircleList"/>
    <dgm:cxn modelId="{31F24D37-1213-40B6-9908-72115C5811F5}" type="presParOf" srcId="{D564CDE0-BB58-425E-808F-37423593428D}" destId="{F19B7C1B-E28D-408C-B1AC-1CC47242A945}" srcOrd="10" destOrd="0" presId="urn:microsoft.com/office/officeart/2018/2/layout/IconCircleList"/>
    <dgm:cxn modelId="{4B686D10-97DE-464C-852B-28F58FA37A83}" type="presParOf" srcId="{F19B7C1B-E28D-408C-B1AC-1CC47242A945}" destId="{56859003-DE6C-4394-9D50-D2B2BACCB62C}" srcOrd="0" destOrd="0" presId="urn:microsoft.com/office/officeart/2018/2/layout/IconCircleList"/>
    <dgm:cxn modelId="{AA163D8A-A8A1-4EF1-B49B-49186648EB18}" type="presParOf" srcId="{F19B7C1B-E28D-408C-B1AC-1CC47242A945}" destId="{AB27DDD8-1109-4CB6-B8DB-4A0DEB99F315}" srcOrd="1" destOrd="0" presId="urn:microsoft.com/office/officeart/2018/2/layout/IconCircleList"/>
    <dgm:cxn modelId="{47F0E9A9-2631-4CE7-A010-9900587B47F6}" type="presParOf" srcId="{F19B7C1B-E28D-408C-B1AC-1CC47242A945}" destId="{7FFF33C6-847C-4BC2-9AF1-E0EBB64703D6}" srcOrd="2" destOrd="0" presId="urn:microsoft.com/office/officeart/2018/2/layout/IconCircleList"/>
    <dgm:cxn modelId="{E8B1D014-F820-4C25-B216-BC2AAD1BB6B9}" type="presParOf" srcId="{F19B7C1B-E28D-408C-B1AC-1CC47242A945}" destId="{38C6DE16-92A2-4439-A40B-A450C9C2F0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EE051A-97FF-4508-9CAD-58E088E4099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905418-9DC6-4BF9-89F4-F0BCCB1507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Are certain hypertension drugs associated with a higher number of disproportionate adverse event signals compared to others?</a:t>
          </a:r>
          <a:endParaRPr lang="en-US" dirty="0"/>
        </a:p>
      </dgm:t>
    </dgm:pt>
    <dgm:pt modelId="{512F155F-1646-4E1D-A9D3-6449BFFC246B}" type="parTrans" cxnId="{EF24A48B-0E0B-4F7E-B21D-4B17CE8CBFD6}">
      <dgm:prSet/>
      <dgm:spPr/>
      <dgm:t>
        <a:bodyPr/>
        <a:lstStyle/>
        <a:p>
          <a:endParaRPr lang="en-US"/>
        </a:p>
      </dgm:t>
    </dgm:pt>
    <dgm:pt modelId="{2F490454-F814-416A-BC58-005EA5DB8BD9}" type="sibTrans" cxnId="{EF24A48B-0E0B-4F7E-B21D-4B17CE8CBFD6}">
      <dgm:prSet/>
      <dgm:spPr/>
      <dgm:t>
        <a:bodyPr/>
        <a:lstStyle/>
        <a:p>
          <a:endParaRPr lang="en-US"/>
        </a:p>
      </dgm:t>
    </dgm:pt>
    <dgm:pt modelId="{13B0CC0C-E4DB-4DA5-913B-D176296F18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What are the most frequently reported adverse events with high PRR? Or What PTs (Preferred Terms) are disproportionately reported across multiple drugs?</a:t>
          </a:r>
          <a:endParaRPr lang="en-US" dirty="0"/>
        </a:p>
      </dgm:t>
    </dgm:pt>
    <dgm:pt modelId="{1CD9E376-9B8F-481F-886D-286F6E5FDCB3}" type="parTrans" cxnId="{A88303E4-43CF-4ABD-A64C-E926D18CBCC5}">
      <dgm:prSet/>
      <dgm:spPr/>
      <dgm:t>
        <a:bodyPr/>
        <a:lstStyle/>
        <a:p>
          <a:endParaRPr lang="en-US"/>
        </a:p>
      </dgm:t>
    </dgm:pt>
    <dgm:pt modelId="{836B0148-4944-467A-BDA2-E623BCCE4494}" type="sibTrans" cxnId="{A88303E4-43CF-4ABD-A64C-E926D18CBCC5}">
      <dgm:prSet/>
      <dgm:spPr/>
      <dgm:t>
        <a:bodyPr/>
        <a:lstStyle/>
        <a:p>
          <a:endParaRPr lang="en-US"/>
        </a:p>
      </dgm:t>
    </dgm:pt>
    <dgm:pt modelId="{9F3CB43C-1DA6-41B0-A202-5A16A5DED6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Which drug–event combinations have the highest PRR values?</a:t>
          </a:r>
          <a:endParaRPr lang="en-US" dirty="0"/>
        </a:p>
      </dgm:t>
    </dgm:pt>
    <dgm:pt modelId="{3A87D915-0BD3-4207-8DAD-D5A9E2988F43}" type="parTrans" cxnId="{72C4E82E-AF78-4C9A-BF49-A4AB0E7E563F}">
      <dgm:prSet/>
      <dgm:spPr/>
      <dgm:t>
        <a:bodyPr/>
        <a:lstStyle/>
        <a:p>
          <a:endParaRPr lang="en-US"/>
        </a:p>
      </dgm:t>
    </dgm:pt>
    <dgm:pt modelId="{9B3DC270-2CA5-478A-A5FE-4C96A2CDCB64}" type="sibTrans" cxnId="{72C4E82E-AF78-4C9A-BF49-A4AB0E7E563F}">
      <dgm:prSet/>
      <dgm:spPr/>
      <dgm:t>
        <a:bodyPr/>
        <a:lstStyle/>
        <a:p>
          <a:endParaRPr lang="en-US"/>
        </a:p>
      </dgm:t>
    </dgm:pt>
    <dgm:pt modelId="{99E7EB89-749C-40D2-8D88-A44E02C81773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IN" dirty="0"/>
            <a:t>Are there any unexpected or underreported adverse events linked to antihypertensive drugs?</a:t>
          </a:r>
        </a:p>
      </dgm:t>
    </dgm:pt>
    <dgm:pt modelId="{066C579C-621D-4960-9766-C6E947835C38}" type="parTrans" cxnId="{39309AC1-FE58-4AFB-B801-CF8A6FF65E32}">
      <dgm:prSet/>
      <dgm:spPr/>
      <dgm:t>
        <a:bodyPr/>
        <a:lstStyle/>
        <a:p>
          <a:endParaRPr lang="en-US"/>
        </a:p>
      </dgm:t>
    </dgm:pt>
    <dgm:pt modelId="{B492D5AE-510F-414F-A245-28F0E1E921CA}" type="sibTrans" cxnId="{39309AC1-FE58-4AFB-B801-CF8A6FF65E32}">
      <dgm:prSet/>
      <dgm:spPr/>
      <dgm:t>
        <a:bodyPr/>
        <a:lstStyle/>
        <a:p>
          <a:endParaRPr lang="en-US"/>
        </a:p>
      </dgm:t>
    </dgm:pt>
    <dgm:pt modelId="{D77D2D6D-9BAB-453B-8DA7-3ABF954DFAA9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IN" dirty="0"/>
            <a:t>Do some antihypertensive drugs show co-occurring AEs suggestive of class-specific effects?</a:t>
          </a:r>
        </a:p>
      </dgm:t>
    </dgm:pt>
    <dgm:pt modelId="{EE1BC57E-7D4F-4D51-B78D-F5783054AC87}" type="parTrans" cxnId="{42B64E82-49A6-4CC9-83ED-E0D478FBF979}">
      <dgm:prSet/>
      <dgm:spPr/>
      <dgm:t>
        <a:bodyPr/>
        <a:lstStyle/>
        <a:p>
          <a:endParaRPr lang="en-US"/>
        </a:p>
      </dgm:t>
    </dgm:pt>
    <dgm:pt modelId="{C054F793-5ADA-43F8-AFFB-27E2DFD9888D}" type="sibTrans" cxnId="{42B64E82-49A6-4CC9-83ED-E0D478FBF979}">
      <dgm:prSet/>
      <dgm:spPr/>
      <dgm:t>
        <a:bodyPr/>
        <a:lstStyle/>
        <a:p>
          <a:endParaRPr lang="en-US"/>
        </a:p>
      </dgm:t>
    </dgm:pt>
    <dgm:pt modelId="{197E7662-67D8-49BB-89D3-2C750D6C4BA6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Can ARM reveal meaningful signals missed by PRR, and which warrant further investigation?</a:t>
          </a:r>
        </a:p>
      </dgm:t>
    </dgm:pt>
    <dgm:pt modelId="{A8B64B36-6783-42E3-96F3-7AD857333353}" type="parTrans" cxnId="{E49F89F1-F865-4C7E-85B2-EDC78B454E57}">
      <dgm:prSet/>
      <dgm:spPr/>
      <dgm:t>
        <a:bodyPr/>
        <a:lstStyle/>
        <a:p>
          <a:endParaRPr lang="en-US"/>
        </a:p>
      </dgm:t>
    </dgm:pt>
    <dgm:pt modelId="{FF1F2FFE-4919-49A0-8F31-31249C631844}" type="sibTrans" cxnId="{E49F89F1-F865-4C7E-85B2-EDC78B454E57}">
      <dgm:prSet/>
      <dgm:spPr/>
      <dgm:t>
        <a:bodyPr/>
        <a:lstStyle/>
        <a:p>
          <a:endParaRPr lang="en-US"/>
        </a:p>
      </dgm:t>
    </dgm:pt>
    <dgm:pt modelId="{F06107F1-08A2-4759-A929-597CF6B02875}" type="pres">
      <dgm:prSet presAssocID="{9EEE051A-97FF-4508-9CAD-58E088E40996}" presName="root" presStyleCnt="0">
        <dgm:presLayoutVars>
          <dgm:dir/>
          <dgm:resizeHandles val="exact"/>
        </dgm:presLayoutVars>
      </dgm:prSet>
      <dgm:spPr/>
    </dgm:pt>
    <dgm:pt modelId="{175FA40F-5BA2-44A2-AE47-566EE5B4E053}" type="pres">
      <dgm:prSet presAssocID="{02905418-9DC6-4BF9-89F4-F0BCCB150785}" presName="compNode" presStyleCnt="0"/>
      <dgm:spPr/>
    </dgm:pt>
    <dgm:pt modelId="{3153FC07-3969-4095-A5DB-24BE1F2FB3A0}" type="pres">
      <dgm:prSet presAssocID="{02905418-9DC6-4BF9-89F4-F0BCCB150785}" presName="bgRect" presStyleLbl="bgShp" presStyleIdx="0" presStyleCnt="6"/>
      <dgm:spPr/>
    </dgm:pt>
    <dgm:pt modelId="{14917B03-FD2E-4B9F-A694-A5FD5C38ED20}" type="pres">
      <dgm:prSet presAssocID="{02905418-9DC6-4BF9-89F4-F0BCCB15078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47EAF29D-EAC6-4ACA-A17E-4B07CD8FB89A}" type="pres">
      <dgm:prSet presAssocID="{02905418-9DC6-4BF9-89F4-F0BCCB150785}" presName="spaceRect" presStyleCnt="0"/>
      <dgm:spPr/>
    </dgm:pt>
    <dgm:pt modelId="{35D446FF-B802-419C-9805-47610A2DA24A}" type="pres">
      <dgm:prSet presAssocID="{02905418-9DC6-4BF9-89F4-F0BCCB150785}" presName="parTx" presStyleLbl="revTx" presStyleIdx="0" presStyleCnt="6">
        <dgm:presLayoutVars>
          <dgm:chMax val="0"/>
          <dgm:chPref val="0"/>
        </dgm:presLayoutVars>
      </dgm:prSet>
      <dgm:spPr/>
    </dgm:pt>
    <dgm:pt modelId="{EDCF3C70-C3C2-4087-84FF-87143D4B6ED9}" type="pres">
      <dgm:prSet presAssocID="{2F490454-F814-416A-BC58-005EA5DB8BD9}" presName="sibTrans" presStyleCnt="0"/>
      <dgm:spPr/>
    </dgm:pt>
    <dgm:pt modelId="{F1FD8077-7C95-4A69-AA19-2207620BDF8C}" type="pres">
      <dgm:prSet presAssocID="{13B0CC0C-E4DB-4DA5-913B-D176296F184D}" presName="compNode" presStyleCnt="0"/>
      <dgm:spPr/>
    </dgm:pt>
    <dgm:pt modelId="{91CB2C9D-942B-45AB-9D30-457C19501EEB}" type="pres">
      <dgm:prSet presAssocID="{13B0CC0C-E4DB-4DA5-913B-D176296F184D}" presName="bgRect" presStyleLbl="bgShp" presStyleIdx="1" presStyleCnt="6"/>
      <dgm:spPr/>
    </dgm:pt>
    <dgm:pt modelId="{B41D872F-4A89-4F6E-8683-07D4185AF168}" type="pres">
      <dgm:prSet presAssocID="{13B0CC0C-E4DB-4DA5-913B-D176296F184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5545320-A1CA-4E88-85F8-4C7BE37D566B}" type="pres">
      <dgm:prSet presAssocID="{13B0CC0C-E4DB-4DA5-913B-D176296F184D}" presName="spaceRect" presStyleCnt="0"/>
      <dgm:spPr/>
    </dgm:pt>
    <dgm:pt modelId="{00CCDA8E-EA58-4989-9575-05E4DFE7D12D}" type="pres">
      <dgm:prSet presAssocID="{13B0CC0C-E4DB-4DA5-913B-D176296F184D}" presName="parTx" presStyleLbl="revTx" presStyleIdx="1" presStyleCnt="6">
        <dgm:presLayoutVars>
          <dgm:chMax val="0"/>
          <dgm:chPref val="0"/>
        </dgm:presLayoutVars>
      </dgm:prSet>
      <dgm:spPr/>
    </dgm:pt>
    <dgm:pt modelId="{E26A96C5-FF27-462D-A431-1871EAE1F5E9}" type="pres">
      <dgm:prSet presAssocID="{836B0148-4944-467A-BDA2-E623BCCE4494}" presName="sibTrans" presStyleCnt="0"/>
      <dgm:spPr/>
    </dgm:pt>
    <dgm:pt modelId="{E7123875-8979-4AD1-9FB0-2BCDA05CFC6B}" type="pres">
      <dgm:prSet presAssocID="{9F3CB43C-1DA6-41B0-A202-5A16A5DED655}" presName="compNode" presStyleCnt="0"/>
      <dgm:spPr/>
    </dgm:pt>
    <dgm:pt modelId="{F7F9014E-1493-4C5A-BF8A-486C3A7ECFC8}" type="pres">
      <dgm:prSet presAssocID="{9F3CB43C-1DA6-41B0-A202-5A16A5DED655}" presName="bgRect" presStyleLbl="bgShp" presStyleIdx="2" presStyleCnt="6" custScaleX="100000" custScaleY="151238"/>
      <dgm:spPr/>
    </dgm:pt>
    <dgm:pt modelId="{11CFC84B-BE59-4571-94D2-4F234C0B15BB}" type="pres">
      <dgm:prSet presAssocID="{9F3CB43C-1DA6-41B0-A202-5A16A5DED65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4F30DE60-4404-4C92-ACAA-8B6D53FA71D0}" type="pres">
      <dgm:prSet presAssocID="{9F3CB43C-1DA6-41B0-A202-5A16A5DED655}" presName="spaceRect" presStyleCnt="0"/>
      <dgm:spPr/>
    </dgm:pt>
    <dgm:pt modelId="{87F6B3F1-A3B4-4D2B-BF1D-750B175E406F}" type="pres">
      <dgm:prSet presAssocID="{9F3CB43C-1DA6-41B0-A202-5A16A5DED655}" presName="parTx" presStyleLbl="revTx" presStyleIdx="2" presStyleCnt="6">
        <dgm:presLayoutVars>
          <dgm:chMax val="0"/>
          <dgm:chPref val="0"/>
        </dgm:presLayoutVars>
      </dgm:prSet>
      <dgm:spPr/>
    </dgm:pt>
    <dgm:pt modelId="{9B7BCAA2-89D6-400B-84F2-EC110C90C0A2}" type="pres">
      <dgm:prSet presAssocID="{9B3DC270-2CA5-478A-A5FE-4C96A2CDCB64}" presName="sibTrans" presStyleCnt="0"/>
      <dgm:spPr/>
    </dgm:pt>
    <dgm:pt modelId="{A321FFC4-A738-489A-8EA8-854368BDF1E1}" type="pres">
      <dgm:prSet presAssocID="{99E7EB89-749C-40D2-8D88-A44E02C81773}" presName="compNode" presStyleCnt="0"/>
      <dgm:spPr/>
    </dgm:pt>
    <dgm:pt modelId="{3F4A5174-C1AA-4278-B5F9-B257B232B2A4}" type="pres">
      <dgm:prSet presAssocID="{99E7EB89-749C-40D2-8D88-A44E02C81773}" presName="bgRect" presStyleLbl="bgShp" presStyleIdx="3" presStyleCnt="6"/>
      <dgm:spPr/>
    </dgm:pt>
    <dgm:pt modelId="{EF63E201-AC93-49D7-B55C-4CFCE8BD099E}" type="pres">
      <dgm:prSet presAssocID="{99E7EB89-749C-40D2-8D88-A44E02C8177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09A0FADC-6BD9-4630-B306-D170F004B3C0}" type="pres">
      <dgm:prSet presAssocID="{99E7EB89-749C-40D2-8D88-A44E02C81773}" presName="spaceRect" presStyleCnt="0"/>
      <dgm:spPr/>
    </dgm:pt>
    <dgm:pt modelId="{AA7111EE-ED2A-4D5B-AA72-CFED979A28CE}" type="pres">
      <dgm:prSet presAssocID="{99E7EB89-749C-40D2-8D88-A44E02C81773}" presName="parTx" presStyleLbl="revTx" presStyleIdx="3" presStyleCnt="6">
        <dgm:presLayoutVars>
          <dgm:chMax val="0"/>
          <dgm:chPref val="0"/>
        </dgm:presLayoutVars>
      </dgm:prSet>
      <dgm:spPr/>
    </dgm:pt>
    <dgm:pt modelId="{3E8390A7-84C4-454A-8249-7AB562ADD9C0}" type="pres">
      <dgm:prSet presAssocID="{B492D5AE-510F-414F-A245-28F0E1E921CA}" presName="sibTrans" presStyleCnt="0"/>
      <dgm:spPr/>
    </dgm:pt>
    <dgm:pt modelId="{56376A61-E230-4E06-808F-46CEC2084899}" type="pres">
      <dgm:prSet presAssocID="{D77D2D6D-9BAB-453B-8DA7-3ABF954DFAA9}" presName="compNode" presStyleCnt="0"/>
      <dgm:spPr/>
    </dgm:pt>
    <dgm:pt modelId="{FB885A6C-EF78-4069-B4B4-2B38D173CD5B}" type="pres">
      <dgm:prSet presAssocID="{D77D2D6D-9BAB-453B-8DA7-3ABF954DFAA9}" presName="bgRect" presStyleLbl="bgShp" presStyleIdx="4" presStyleCnt="6"/>
      <dgm:spPr/>
    </dgm:pt>
    <dgm:pt modelId="{F4562AE3-BDF9-46B3-8D04-95E893F7AE73}" type="pres">
      <dgm:prSet presAssocID="{D77D2D6D-9BAB-453B-8DA7-3ABF954DFAA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532E24DC-98BD-4C18-9538-336FE04DBAE3}" type="pres">
      <dgm:prSet presAssocID="{D77D2D6D-9BAB-453B-8DA7-3ABF954DFAA9}" presName="spaceRect" presStyleCnt="0"/>
      <dgm:spPr/>
    </dgm:pt>
    <dgm:pt modelId="{2FF49C9C-6630-4C31-8A40-931888A9376D}" type="pres">
      <dgm:prSet presAssocID="{D77D2D6D-9BAB-453B-8DA7-3ABF954DFAA9}" presName="parTx" presStyleLbl="revTx" presStyleIdx="4" presStyleCnt="6">
        <dgm:presLayoutVars>
          <dgm:chMax val="0"/>
          <dgm:chPref val="0"/>
        </dgm:presLayoutVars>
      </dgm:prSet>
      <dgm:spPr/>
    </dgm:pt>
    <dgm:pt modelId="{A41261F7-D057-4206-A66B-2C5E544D6084}" type="pres">
      <dgm:prSet presAssocID="{C054F793-5ADA-43F8-AFFB-27E2DFD9888D}" presName="sibTrans" presStyleCnt="0"/>
      <dgm:spPr/>
    </dgm:pt>
    <dgm:pt modelId="{BCD42267-0630-4627-BD4F-A9E5D3ADB2C6}" type="pres">
      <dgm:prSet presAssocID="{197E7662-67D8-49BB-89D3-2C750D6C4BA6}" presName="compNode" presStyleCnt="0"/>
      <dgm:spPr/>
    </dgm:pt>
    <dgm:pt modelId="{26DC1DAF-8331-4D24-BB81-A29F9A149F8C}" type="pres">
      <dgm:prSet presAssocID="{197E7662-67D8-49BB-89D3-2C750D6C4BA6}" presName="bgRect" presStyleLbl="bgShp" presStyleIdx="5" presStyleCnt="6"/>
      <dgm:spPr/>
    </dgm:pt>
    <dgm:pt modelId="{6F6208BE-D3EA-42AD-9BD7-263F69DBF170}" type="pres">
      <dgm:prSet presAssocID="{197E7662-67D8-49BB-89D3-2C750D6C4BA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A7F1619-8602-4CDC-8425-9246F1040877}" type="pres">
      <dgm:prSet presAssocID="{197E7662-67D8-49BB-89D3-2C750D6C4BA6}" presName="spaceRect" presStyleCnt="0"/>
      <dgm:spPr/>
    </dgm:pt>
    <dgm:pt modelId="{A3492759-1A98-4AD1-A65C-0FAC79FC469A}" type="pres">
      <dgm:prSet presAssocID="{197E7662-67D8-49BB-89D3-2C750D6C4BA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E253504-EFE4-417A-B98C-C91472E318DE}" type="presOf" srcId="{D77D2D6D-9BAB-453B-8DA7-3ABF954DFAA9}" destId="{2FF49C9C-6630-4C31-8A40-931888A9376D}" srcOrd="0" destOrd="0" presId="urn:microsoft.com/office/officeart/2018/2/layout/IconVerticalSolidList"/>
    <dgm:cxn modelId="{72C4E82E-AF78-4C9A-BF49-A4AB0E7E563F}" srcId="{9EEE051A-97FF-4508-9CAD-58E088E40996}" destId="{9F3CB43C-1DA6-41B0-A202-5A16A5DED655}" srcOrd="2" destOrd="0" parTransId="{3A87D915-0BD3-4207-8DAD-D5A9E2988F43}" sibTransId="{9B3DC270-2CA5-478A-A5FE-4C96A2CDCB64}"/>
    <dgm:cxn modelId="{A8C20D2F-AB7B-426D-8984-43B958533C73}" type="presOf" srcId="{99E7EB89-749C-40D2-8D88-A44E02C81773}" destId="{AA7111EE-ED2A-4D5B-AA72-CFED979A28CE}" srcOrd="0" destOrd="0" presId="urn:microsoft.com/office/officeart/2018/2/layout/IconVerticalSolidList"/>
    <dgm:cxn modelId="{6BD88E5C-F304-4A3F-898C-C3369C92CCE5}" type="presOf" srcId="{02905418-9DC6-4BF9-89F4-F0BCCB150785}" destId="{35D446FF-B802-419C-9805-47610A2DA24A}" srcOrd="0" destOrd="0" presId="urn:microsoft.com/office/officeart/2018/2/layout/IconVerticalSolidList"/>
    <dgm:cxn modelId="{A5F8ED4C-F629-442E-A509-336CC274FE8C}" type="presOf" srcId="{197E7662-67D8-49BB-89D3-2C750D6C4BA6}" destId="{A3492759-1A98-4AD1-A65C-0FAC79FC469A}" srcOrd="0" destOrd="0" presId="urn:microsoft.com/office/officeart/2018/2/layout/IconVerticalSolidList"/>
    <dgm:cxn modelId="{42B64E82-49A6-4CC9-83ED-E0D478FBF979}" srcId="{9EEE051A-97FF-4508-9CAD-58E088E40996}" destId="{D77D2D6D-9BAB-453B-8DA7-3ABF954DFAA9}" srcOrd="4" destOrd="0" parTransId="{EE1BC57E-7D4F-4D51-B78D-F5783054AC87}" sibTransId="{C054F793-5ADA-43F8-AFFB-27E2DFD9888D}"/>
    <dgm:cxn modelId="{9BC41A85-A0E5-44C3-B964-AC2DC138D9B9}" type="presOf" srcId="{9F3CB43C-1DA6-41B0-A202-5A16A5DED655}" destId="{87F6B3F1-A3B4-4D2B-BF1D-750B175E406F}" srcOrd="0" destOrd="0" presId="urn:microsoft.com/office/officeart/2018/2/layout/IconVerticalSolidList"/>
    <dgm:cxn modelId="{EF24A48B-0E0B-4F7E-B21D-4B17CE8CBFD6}" srcId="{9EEE051A-97FF-4508-9CAD-58E088E40996}" destId="{02905418-9DC6-4BF9-89F4-F0BCCB150785}" srcOrd="0" destOrd="0" parTransId="{512F155F-1646-4E1D-A9D3-6449BFFC246B}" sibTransId="{2F490454-F814-416A-BC58-005EA5DB8BD9}"/>
    <dgm:cxn modelId="{5C867FB4-6DC1-4F92-A0A9-AE2394539D9A}" type="presOf" srcId="{9EEE051A-97FF-4508-9CAD-58E088E40996}" destId="{F06107F1-08A2-4759-A929-597CF6B02875}" srcOrd="0" destOrd="0" presId="urn:microsoft.com/office/officeart/2018/2/layout/IconVerticalSolidList"/>
    <dgm:cxn modelId="{39309AC1-FE58-4AFB-B801-CF8A6FF65E32}" srcId="{9EEE051A-97FF-4508-9CAD-58E088E40996}" destId="{99E7EB89-749C-40D2-8D88-A44E02C81773}" srcOrd="3" destOrd="0" parTransId="{066C579C-621D-4960-9766-C6E947835C38}" sibTransId="{B492D5AE-510F-414F-A245-28F0E1E921CA}"/>
    <dgm:cxn modelId="{AE47F5C4-53FD-4B11-9794-163EB08E6DD5}" type="presOf" srcId="{13B0CC0C-E4DB-4DA5-913B-D176296F184D}" destId="{00CCDA8E-EA58-4989-9575-05E4DFE7D12D}" srcOrd="0" destOrd="0" presId="urn:microsoft.com/office/officeart/2018/2/layout/IconVerticalSolidList"/>
    <dgm:cxn modelId="{A88303E4-43CF-4ABD-A64C-E926D18CBCC5}" srcId="{9EEE051A-97FF-4508-9CAD-58E088E40996}" destId="{13B0CC0C-E4DB-4DA5-913B-D176296F184D}" srcOrd="1" destOrd="0" parTransId="{1CD9E376-9B8F-481F-886D-286F6E5FDCB3}" sibTransId="{836B0148-4944-467A-BDA2-E623BCCE4494}"/>
    <dgm:cxn modelId="{E49F89F1-F865-4C7E-85B2-EDC78B454E57}" srcId="{9EEE051A-97FF-4508-9CAD-58E088E40996}" destId="{197E7662-67D8-49BB-89D3-2C750D6C4BA6}" srcOrd="5" destOrd="0" parTransId="{A8B64B36-6783-42E3-96F3-7AD857333353}" sibTransId="{FF1F2FFE-4919-49A0-8F31-31249C631844}"/>
    <dgm:cxn modelId="{919201DC-1470-400E-97E0-6C803092BDBF}" type="presParOf" srcId="{F06107F1-08A2-4759-A929-597CF6B02875}" destId="{175FA40F-5BA2-44A2-AE47-566EE5B4E053}" srcOrd="0" destOrd="0" presId="urn:microsoft.com/office/officeart/2018/2/layout/IconVerticalSolidList"/>
    <dgm:cxn modelId="{C9C77AB1-B70D-4FB0-A0E6-3FBB08180936}" type="presParOf" srcId="{175FA40F-5BA2-44A2-AE47-566EE5B4E053}" destId="{3153FC07-3969-4095-A5DB-24BE1F2FB3A0}" srcOrd="0" destOrd="0" presId="urn:microsoft.com/office/officeart/2018/2/layout/IconVerticalSolidList"/>
    <dgm:cxn modelId="{45E38CC0-9415-49DE-AD63-BF12362F6DD6}" type="presParOf" srcId="{175FA40F-5BA2-44A2-AE47-566EE5B4E053}" destId="{14917B03-FD2E-4B9F-A694-A5FD5C38ED20}" srcOrd="1" destOrd="0" presId="urn:microsoft.com/office/officeart/2018/2/layout/IconVerticalSolidList"/>
    <dgm:cxn modelId="{76F65989-38EA-4CC4-BBD7-E0AD5D1050B0}" type="presParOf" srcId="{175FA40F-5BA2-44A2-AE47-566EE5B4E053}" destId="{47EAF29D-EAC6-4ACA-A17E-4B07CD8FB89A}" srcOrd="2" destOrd="0" presId="urn:microsoft.com/office/officeart/2018/2/layout/IconVerticalSolidList"/>
    <dgm:cxn modelId="{A896372F-555C-47CE-B3D7-8AA7F3178D42}" type="presParOf" srcId="{175FA40F-5BA2-44A2-AE47-566EE5B4E053}" destId="{35D446FF-B802-419C-9805-47610A2DA24A}" srcOrd="3" destOrd="0" presId="urn:microsoft.com/office/officeart/2018/2/layout/IconVerticalSolidList"/>
    <dgm:cxn modelId="{F8C24BEF-B04D-486F-9E0B-106F74AF5B08}" type="presParOf" srcId="{F06107F1-08A2-4759-A929-597CF6B02875}" destId="{EDCF3C70-C3C2-4087-84FF-87143D4B6ED9}" srcOrd="1" destOrd="0" presId="urn:microsoft.com/office/officeart/2018/2/layout/IconVerticalSolidList"/>
    <dgm:cxn modelId="{847183CF-44C7-4D64-92DB-2E5E1CAB1681}" type="presParOf" srcId="{F06107F1-08A2-4759-A929-597CF6B02875}" destId="{F1FD8077-7C95-4A69-AA19-2207620BDF8C}" srcOrd="2" destOrd="0" presId="urn:microsoft.com/office/officeart/2018/2/layout/IconVerticalSolidList"/>
    <dgm:cxn modelId="{082E13E1-44A2-426C-A392-CB24C68AD0BB}" type="presParOf" srcId="{F1FD8077-7C95-4A69-AA19-2207620BDF8C}" destId="{91CB2C9D-942B-45AB-9D30-457C19501EEB}" srcOrd="0" destOrd="0" presId="urn:microsoft.com/office/officeart/2018/2/layout/IconVerticalSolidList"/>
    <dgm:cxn modelId="{5560EE45-4C9E-4B9B-96D2-879AA0981491}" type="presParOf" srcId="{F1FD8077-7C95-4A69-AA19-2207620BDF8C}" destId="{B41D872F-4A89-4F6E-8683-07D4185AF168}" srcOrd="1" destOrd="0" presId="urn:microsoft.com/office/officeart/2018/2/layout/IconVerticalSolidList"/>
    <dgm:cxn modelId="{AEAAE385-B8F4-49E4-9DE0-18F04C8CA5E0}" type="presParOf" srcId="{F1FD8077-7C95-4A69-AA19-2207620BDF8C}" destId="{35545320-A1CA-4E88-85F8-4C7BE37D566B}" srcOrd="2" destOrd="0" presId="urn:microsoft.com/office/officeart/2018/2/layout/IconVerticalSolidList"/>
    <dgm:cxn modelId="{02A90122-4BF9-4E62-89C6-7C81F0D1E6AC}" type="presParOf" srcId="{F1FD8077-7C95-4A69-AA19-2207620BDF8C}" destId="{00CCDA8E-EA58-4989-9575-05E4DFE7D12D}" srcOrd="3" destOrd="0" presId="urn:microsoft.com/office/officeart/2018/2/layout/IconVerticalSolidList"/>
    <dgm:cxn modelId="{A6EFDAC7-E685-41A5-B22C-B5C6753DD8C1}" type="presParOf" srcId="{F06107F1-08A2-4759-A929-597CF6B02875}" destId="{E26A96C5-FF27-462D-A431-1871EAE1F5E9}" srcOrd="3" destOrd="0" presId="urn:microsoft.com/office/officeart/2018/2/layout/IconVerticalSolidList"/>
    <dgm:cxn modelId="{C2D0CFD5-6B13-4DFA-8D3A-59E776903B1E}" type="presParOf" srcId="{F06107F1-08A2-4759-A929-597CF6B02875}" destId="{E7123875-8979-4AD1-9FB0-2BCDA05CFC6B}" srcOrd="4" destOrd="0" presId="urn:microsoft.com/office/officeart/2018/2/layout/IconVerticalSolidList"/>
    <dgm:cxn modelId="{3B4FE745-E41C-4F46-B7A2-D77676F7030A}" type="presParOf" srcId="{E7123875-8979-4AD1-9FB0-2BCDA05CFC6B}" destId="{F7F9014E-1493-4C5A-BF8A-486C3A7ECFC8}" srcOrd="0" destOrd="0" presId="urn:microsoft.com/office/officeart/2018/2/layout/IconVerticalSolidList"/>
    <dgm:cxn modelId="{7128F09E-C2EB-4A6F-B658-952013E74F4E}" type="presParOf" srcId="{E7123875-8979-4AD1-9FB0-2BCDA05CFC6B}" destId="{11CFC84B-BE59-4571-94D2-4F234C0B15BB}" srcOrd="1" destOrd="0" presId="urn:microsoft.com/office/officeart/2018/2/layout/IconVerticalSolidList"/>
    <dgm:cxn modelId="{C688BA1B-668D-44D2-8584-FE8120818A88}" type="presParOf" srcId="{E7123875-8979-4AD1-9FB0-2BCDA05CFC6B}" destId="{4F30DE60-4404-4C92-ACAA-8B6D53FA71D0}" srcOrd="2" destOrd="0" presId="urn:microsoft.com/office/officeart/2018/2/layout/IconVerticalSolidList"/>
    <dgm:cxn modelId="{10AA25BC-EABA-442A-8336-C6DB5E5F7450}" type="presParOf" srcId="{E7123875-8979-4AD1-9FB0-2BCDA05CFC6B}" destId="{87F6B3F1-A3B4-4D2B-BF1D-750B175E406F}" srcOrd="3" destOrd="0" presId="urn:microsoft.com/office/officeart/2018/2/layout/IconVerticalSolidList"/>
    <dgm:cxn modelId="{209366B6-1FD8-4D49-8EBE-02C34E5AA731}" type="presParOf" srcId="{F06107F1-08A2-4759-A929-597CF6B02875}" destId="{9B7BCAA2-89D6-400B-84F2-EC110C90C0A2}" srcOrd="5" destOrd="0" presId="urn:microsoft.com/office/officeart/2018/2/layout/IconVerticalSolidList"/>
    <dgm:cxn modelId="{4B180B55-61BD-4317-BA64-15F79C5A0535}" type="presParOf" srcId="{F06107F1-08A2-4759-A929-597CF6B02875}" destId="{A321FFC4-A738-489A-8EA8-854368BDF1E1}" srcOrd="6" destOrd="0" presId="urn:microsoft.com/office/officeart/2018/2/layout/IconVerticalSolidList"/>
    <dgm:cxn modelId="{3F0E92F3-1194-424E-B261-C7E7B96488F3}" type="presParOf" srcId="{A321FFC4-A738-489A-8EA8-854368BDF1E1}" destId="{3F4A5174-C1AA-4278-B5F9-B257B232B2A4}" srcOrd="0" destOrd="0" presId="urn:microsoft.com/office/officeart/2018/2/layout/IconVerticalSolidList"/>
    <dgm:cxn modelId="{4DA084D9-F4D6-40C6-A1A2-8C1E2D641E3F}" type="presParOf" srcId="{A321FFC4-A738-489A-8EA8-854368BDF1E1}" destId="{EF63E201-AC93-49D7-B55C-4CFCE8BD099E}" srcOrd="1" destOrd="0" presId="urn:microsoft.com/office/officeart/2018/2/layout/IconVerticalSolidList"/>
    <dgm:cxn modelId="{BC476AB7-DB38-4CDE-AED0-4A69EC5C94EF}" type="presParOf" srcId="{A321FFC4-A738-489A-8EA8-854368BDF1E1}" destId="{09A0FADC-6BD9-4630-B306-D170F004B3C0}" srcOrd="2" destOrd="0" presId="urn:microsoft.com/office/officeart/2018/2/layout/IconVerticalSolidList"/>
    <dgm:cxn modelId="{5E0DD065-F57C-41D9-B069-259C9E3E2523}" type="presParOf" srcId="{A321FFC4-A738-489A-8EA8-854368BDF1E1}" destId="{AA7111EE-ED2A-4D5B-AA72-CFED979A28CE}" srcOrd="3" destOrd="0" presId="urn:microsoft.com/office/officeart/2018/2/layout/IconVerticalSolidList"/>
    <dgm:cxn modelId="{AB008C23-98D4-41E5-8216-A8E197DA45BC}" type="presParOf" srcId="{F06107F1-08A2-4759-A929-597CF6B02875}" destId="{3E8390A7-84C4-454A-8249-7AB562ADD9C0}" srcOrd="7" destOrd="0" presId="urn:microsoft.com/office/officeart/2018/2/layout/IconVerticalSolidList"/>
    <dgm:cxn modelId="{69299C97-44A7-4124-8463-30F178ACEF04}" type="presParOf" srcId="{F06107F1-08A2-4759-A929-597CF6B02875}" destId="{56376A61-E230-4E06-808F-46CEC2084899}" srcOrd="8" destOrd="0" presId="urn:microsoft.com/office/officeart/2018/2/layout/IconVerticalSolidList"/>
    <dgm:cxn modelId="{BAD465F0-105F-4830-93BD-5106BC14C1CD}" type="presParOf" srcId="{56376A61-E230-4E06-808F-46CEC2084899}" destId="{FB885A6C-EF78-4069-B4B4-2B38D173CD5B}" srcOrd="0" destOrd="0" presId="urn:microsoft.com/office/officeart/2018/2/layout/IconVerticalSolidList"/>
    <dgm:cxn modelId="{4C592928-8E4E-4A44-9298-4EFE97684551}" type="presParOf" srcId="{56376A61-E230-4E06-808F-46CEC2084899}" destId="{F4562AE3-BDF9-46B3-8D04-95E893F7AE73}" srcOrd="1" destOrd="0" presId="urn:microsoft.com/office/officeart/2018/2/layout/IconVerticalSolidList"/>
    <dgm:cxn modelId="{C1A6E66F-485E-4BAC-B068-B3B83154CEE7}" type="presParOf" srcId="{56376A61-E230-4E06-808F-46CEC2084899}" destId="{532E24DC-98BD-4C18-9538-336FE04DBAE3}" srcOrd="2" destOrd="0" presId="urn:microsoft.com/office/officeart/2018/2/layout/IconVerticalSolidList"/>
    <dgm:cxn modelId="{D0514FAE-290C-4B1E-8B50-CA95A0D88212}" type="presParOf" srcId="{56376A61-E230-4E06-808F-46CEC2084899}" destId="{2FF49C9C-6630-4C31-8A40-931888A9376D}" srcOrd="3" destOrd="0" presId="urn:microsoft.com/office/officeart/2018/2/layout/IconVerticalSolidList"/>
    <dgm:cxn modelId="{2074316A-1D3E-4178-9B0A-9D07A1FD2424}" type="presParOf" srcId="{F06107F1-08A2-4759-A929-597CF6B02875}" destId="{A41261F7-D057-4206-A66B-2C5E544D6084}" srcOrd="9" destOrd="0" presId="urn:microsoft.com/office/officeart/2018/2/layout/IconVerticalSolidList"/>
    <dgm:cxn modelId="{CAA0E2F9-9524-46AB-9CFE-2336621960E0}" type="presParOf" srcId="{F06107F1-08A2-4759-A929-597CF6B02875}" destId="{BCD42267-0630-4627-BD4F-A9E5D3ADB2C6}" srcOrd="10" destOrd="0" presId="urn:microsoft.com/office/officeart/2018/2/layout/IconVerticalSolidList"/>
    <dgm:cxn modelId="{9C5E593D-2367-4DFD-A52F-62EE71952D2D}" type="presParOf" srcId="{BCD42267-0630-4627-BD4F-A9E5D3ADB2C6}" destId="{26DC1DAF-8331-4D24-BB81-A29F9A149F8C}" srcOrd="0" destOrd="0" presId="urn:microsoft.com/office/officeart/2018/2/layout/IconVerticalSolidList"/>
    <dgm:cxn modelId="{B3EE9D3D-82CE-4D88-A339-A34BAC2616BF}" type="presParOf" srcId="{BCD42267-0630-4627-BD4F-A9E5D3ADB2C6}" destId="{6F6208BE-D3EA-42AD-9BD7-263F69DBF170}" srcOrd="1" destOrd="0" presId="urn:microsoft.com/office/officeart/2018/2/layout/IconVerticalSolidList"/>
    <dgm:cxn modelId="{23453A49-2C17-4DFD-B077-366E282FCF0E}" type="presParOf" srcId="{BCD42267-0630-4627-BD4F-A9E5D3ADB2C6}" destId="{FA7F1619-8602-4CDC-8425-9246F1040877}" srcOrd="2" destOrd="0" presId="urn:microsoft.com/office/officeart/2018/2/layout/IconVerticalSolidList"/>
    <dgm:cxn modelId="{F7EE0C3A-609F-40DB-A371-5083BCC5B901}" type="presParOf" srcId="{BCD42267-0630-4627-BD4F-A9E5D3ADB2C6}" destId="{A3492759-1A98-4AD1-A65C-0FAC79FC46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AA7C08-F46F-41B5-9CD1-99D3F74F3B95}" type="doc">
      <dgm:prSet loTypeId="urn:microsoft.com/office/officeart/2005/8/layout/vProcess5" loCatId="process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CE292581-EBB4-4143-92E0-7C6ED956E633}">
      <dgm:prSet/>
      <dgm:spPr/>
      <dgm:t>
        <a:bodyPr/>
        <a:lstStyle/>
        <a:p>
          <a:r>
            <a:rPr lang="en-US" b="1" i="0" baseline="0">
              <a:solidFill>
                <a:schemeClr val="tx1"/>
              </a:solidFill>
            </a:rPr>
            <a:t>1. Data Normalization &amp; Filtering</a:t>
          </a:r>
          <a:endParaRPr lang="en-US">
            <a:solidFill>
              <a:schemeClr val="tx1"/>
            </a:solidFill>
          </a:endParaRPr>
        </a:p>
      </dgm:t>
    </dgm:pt>
    <dgm:pt modelId="{0C7F4E37-6A9E-4235-A930-B4CB5CF48CE3}" type="parTrans" cxnId="{151CD631-377A-425A-B639-FEB6A4520E07}">
      <dgm:prSet/>
      <dgm:spPr/>
      <dgm:t>
        <a:bodyPr/>
        <a:lstStyle/>
        <a:p>
          <a:endParaRPr lang="en-US"/>
        </a:p>
      </dgm:t>
    </dgm:pt>
    <dgm:pt modelId="{5C96F558-A14E-4E1A-8A8C-EAEEC90CA1E6}" type="sibTrans" cxnId="{151CD631-377A-425A-B639-FEB6A4520E0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49D2AD2-E962-4693-BD4F-2C3F8821283E}">
      <dgm:prSet/>
      <dgm:spPr/>
      <dgm:t>
        <a:bodyPr/>
        <a:lstStyle/>
        <a:p>
          <a:r>
            <a:rPr lang="en-US" b="0" i="0" baseline="0">
              <a:solidFill>
                <a:schemeClr val="tx1"/>
              </a:solidFill>
            </a:rPr>
            <a:t>Used FAERS data filtered for hypertensive patients.</a:t>
          </a:r>
          <a:endParaRPr lang="en-US">
            <a:solidFill>
              <a:schemeClr val="tx1"/>
            </a:solidFill>
          </a:endParaRPr>
        </a:p>
      </dgm:t>
    </dgm:pt>
    <dgm:pt modelId="{E46EA2D0-ED03-4BF0-AC1E-39D3BCB48F31}" type="parTrans" cxnId="{FB95C102-2F82-4D63-8ED9-D7EB3DE2EC6D}">
      <dgm:prSet/>
      <dgm:spPr/>
      <dgm:t>
        <a:bodyPr/>
        <a:lstStyle/>
        <a:p>
          <a:endParaRPr lang="en-US"/>
        </a:p>
      </dgm:t>
    </dgm:pt>
    <dgm:pt modelId="{A519F3C8-0BA1-4880-B086-352810FACBAA}" type="sibTrans" cxnId="{FB95C102-2F82-4D63-8ED9-D7EB3DE2EC6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89EC080-DECB-486D-91AC-39A77815072B}">
      <dgm:prSet/>
      <dgm:spPr/>
      <dgm:t>
        <a:bodyPr/>
        <a:lstStyle/>
        <a:p>
          <a:r>
            <a:rPr lang="en-US" b="0" i="0" baseline="0">
              <a:solidFill>
                <a:schemeClr val="tx1"/>
              </a:solidFill>
            </a:rPr>
            <a:t>Standardized drug names via UMLS RxNorm API.</a:t>
          </a:r>
          <a:endParaRPr lang="en-US">
            <a:solidFill>
              <a:schemeClr val="tx1"/>
            </a:solidFill>
          </a:endParaRPr>
        </a:p>
      </dgm:t>
    </dgm:pt>
    <dgm:pt modelId="{5C3CDE83-89C7-443B-9C24-D927049C18D6}" type="parTrans" cxnId="{CB1CB322-E21B-44E8-B84E-105361D844F0}">
      <dgm:prSet/>
      <dgm:spPr/>
      <dgm:t>
        <a:bodyPr/>
        <a:lstStyle/>
        <a:p>
          <a:endParaRPr lang="en-US"/>
        </a:p>
      </dgm:t>
    </dgm:pt>
    <dgm:pt modelId="{024D8E33-10F3-429F-AE75-CB38AEBD1F42}" type="sibTrans" cxnId="{CB1CB322-E21B-44E8-B84E-105361D844F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47E019A-415B-4807-929F-16AA1F877221}">
      <dgm:prSet/>
      <dgm:spPr/>
      <dgm:t>
        <a:bodyPr/>
        <a:lstStyle/>
        <a:p>
          <a:r>
            <a:rPr lang="en-US" b="0" i="0" baseline="0">
              <a:solidFill>
                <a:schemeClr val="tx1"/>
              </a:solidFill>
            </a:rPr>
            <a:t>Generated normalized drug mapping.</a:t>
          </a:r>
          <a:endParaRPr lang="en-US">
            <a:solidFill>
              <a:schemeClr val="tx1"/>
            </a:solidFill>
          </a:endParaRPr>
        </a:p>
      </dgm:t>
    </dgm:pt>
    <dgm:pt modelId="{D3AFEBC9-529D-4CC5-AB0E-55CAD26B3CC0}" type="parTrans" cxnId="{B86038EE-9B5E-4009-A379-8918A8C11DF5}">
      <dgm:prSet/>
      <dgm:spPr/>
      <dgm:t>
        <a:bodyPr/>
        <a:lstStyle/>
        <a:p>
          <a:endParaRPr lang="en-US"/>
        </a:p>
      </dgm:t>
    </dgm:pt>
    <dgm:pt modelId="{FF94ADCF-1E54-488F-9D86-73D1D1CC9727}" type="sibTrans" cxnId="{B86038EE-9B5E-4009-A379-8918A8C11DF5}">
      <dgm:prSet/>
      <dgm:spPr/>
      <dgm:t>
        <a:bodyPr/>
        <a:lstStyle/>
        <a:p>
          <a:endParaRPr lang="en-US"/>
        </a:p>
      </dgm:t>
    </dgm:pt>
    <dgm:pt modelId="{1FC10FFF-4A0C-4EF1-BDF3-F1290F11F012}" type="pres">
      <dgm:prSet presAssocID="{34AA7C08-F46F-41B5-9CD1-99D3F74F3B95}" presName="outerComposite" presStyleCnt="0">
        <dgm:presLayoutVars>
          <dgm:chMax val="5"/>
          <dgm:dir/>
          <dgm:resizeHandles val="exact"/>
        </dgm:presLayoutVars>
      </dgm:prSet>
      <dgm:spPr/>
    </dgm:pt>
    <dgm:pt modelId="{B976BC3F-189B-440A-8D6E-9BAB1C4AA674}" type="pres">
      <dgm:prSet presAssocID="{34AA7C08-F46F-41B5-9CD1-99D3F74F3B95}" presName="dummyMaxCanvas" presStyleCnt="0">
        <dgm:presLayoutVars/>
      </dgm:prSet>
      <dgm:spPr/>
    </dgm:pt>
    <dgm:pt modelId="{8057C413-4628-4F52-9035-D4C7A398D162}" type="pres">
      <dgm:prSet presAssocID="{34AA7C08-F46F-41B5-9CD1-99D3F74F3B95}" presName="FourNodes_1" presStyleLbl="node1" presStyleIdx="0" presStyleCnt="4">
        <dgm:presLayoutVars>
          <dgm:bulletEnabled val="1"/>
        </dgm:presLayoutVars>
      </dgm:prSet>
      <dgm:spPr/>
    </dgm:pt>
    <dgm:pt modelId="{0F49CC3A-1D2D-485E-954B-BEC3994D6379}" type="pres">
      <dgm:prSet presAssocID="{34AA7C08-F46F-41B5-9CD1-99D3F74F3B95}" presName="FourNodes_2" presStyleLbl="node1" presStyleIdx="1" presStyleCnt="4">
        <dgm:presLayoutVars>
          <dgm:bulletEnabled val="1"/>
        </dgm:presLayoutVars>
      </dgm:prSet>
      <dgm:spPr/>
    </dgm:pt>
    <dgm:pt modelId="{9EADBD1F-2215-4131-AF1D-EF6138D51D0F}" type="pres">
      <dgm:prSet presAssocID="{34AA7C08-F46F-41B5-9CD1-99D3F74F3B95}" presName="FourNodes_3" presStyleLbl="node1" presStyleIdx="2" presStyleCnt="4">
        <dgm:presLayoutVars>
          <dgm:bulletEnabled val="1"/>
        </dgm:presLayoutVars>
      </dgm:prSet>
      <dgm:spPr/>
    </dgm:pt>
    <dgm:pt modelId="{24B65287-345A-45EC-B510-803814E759E0}" type="pres">
      <dgm:prSet presAssocID="{34AA7C08-F46F-41B5-9CD1-99D3F74F3B95}" presName="FourNodes_4" presStyleLbl="node1" presStyleIdx="3" presStyleCnt="4">
        <dgm:presLayoutVars>
          <dgm:bulletEnabled val="1"/>
        </dgm:presLayoutVars>
      </dgm:prSet>
      <dgm:spPr/>
    </dgm:pt>
    <dgm:pt modelId="{397B7C79-284E-49BA-A8B8-C38E5A12F363}" type="pres">
      <dgm:prSet presAssocID="{34AA7C08-F46F-41B5-9CD1-99D3F74F3B95}" presName="FourConn_1-2" presStyleLbl="fgAccFollowNode1" presStyleIdx="0" presStyleCnt="3">
        <dgm:presLayoutVars>
          <dgm:bulletEnabled val="1"/>
        </dgm:presLayoutVars>
      </dgm:prSet>
      <dgm:spPr/>
    </dgm:pt>
    <dgm:pt modelId="{B2543A95-F7D5-428D-9AE0-23FB002BFFCF}" type="pres">
      <dgm:prSet presAssocID="{34AA7C08-F46F-41B5-9CD1-99D3F74F3B95}" presName="FourConn_2-3" presStyleLbl="fgAccFollowNode1" presStyleIdx="1" presStyleCnt="3">
        <dgm:presLayoutVars>
          <dgm:bulletEnabled val="1"/>
        </dgm:presLayoutVars>
      </dgm:prSet>
      <dgm:spPr/>
    </dgm:pt>
    <dgm:pt modelId="{A1363F1F-967B-4C6A-B25A-DDE8A77C7981}" type="pres">
      <dgm:prSet presAssocID="{34AA7C08-F46F-41B5-9CD1-99D3F74F3B95}" presName="FourConn_3-4" presStyleLbl="fgAccFollowNode1" presStyleIdx="2" presStyleCnt="3">
        <dgm:presLayoutVars>
          <dgm:bulletEnabled val="1"/>
        </dgm:presLayoutVars>
      </dgm:prSet>
      <dgm:spPr/>
    </dgm:pt>
    <dgm:pt modelId="{A24D23A7-ECE8-4112-B209-F7AA82380C8A}" type="pres">
      <dgm:prSet presAssocID="{34AA7C08-F46F-41B5-9CD1-99D3F74F3B95}" presName="FourNodes_1_text" presStyleLbl="node1" presStyleIdx="3" presStyleCnt="4">
        <dgm:presLayoutVars>
          <dgm:bulletEnabled val="1"/>
        </dgm:presLayoutVars>
      </dgm:prSet>
      <dgm:spPr/>
    </dgm:pt>
    <dgm:pt modelId="{2CF9F71B-8864-4796-8966-F3CAF310D4EF}" type="pres">
      <dgm:prSet presAssocID="{34AA7C08-F46F-41B5-9CD1-99D3F74F3B95}" presName="FourNodes_2_text" presStyleLbl="node1" presStyleIdx="3" presStyleCnt="4">
        <dgm:presLayoutVars>
          <dgm:bulletEnabled val="1"/>
        </dgm:presLayoutVars>
      </dgm:prSet>
      <dgm:spPr/>
    </dgm:pt>
    <dgm:pt modelId="{B21818D5-3217-4370-BE56-50A6C4A70EA7}" type="pres">
      <dgm:prSet presAssocID="{34AA7C08-F46F-41B5-9CD1-99D3F74F3B95}" presName="FourNodes_3_text" presStyleLbl="node1" presStyleIdx="3" presStyleCnt="4">
        <dgm:presLayoutVars>
          <dgm:bulletEnabled val="1"/>
        </dgm:presLayoutVars>
      </dgm:prSet>
      <dgm:spPr/>
    </dgm:pt>
    <dgm:pt modelId="{CF5B65B9-E6A4-43C6-9895-84892B244CDB}" type="pres">
      <dgm:prSet presAssocID="{34AA7C08-F46F-41B5-9CD1-99D3F74F3B9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B95C102-2F82-4D63-8ED9-D7EB3DE2EC6D}" srcId="{34AA7C08-F46F-41B5-9CD1-99D3F74F3B95}" destId="{A49D2AD2-E962-4693-BD4F-2C3F8821283E}" srcOrd="1" destOrd="0" parTransId="{E46EA2D0-ED03-4BF0-AC1E-39D3BCB48F31}" sibTransId="{A519F3C8-0BA1-4880-B086-352810FACBAA}"/>
    <dgm:cxn modelId="{A70D161E-FF4E-41EF-A67D-0DB3663C6991}" type="presOf" srcId="{CE292581-EBB4-4143-92E0-7C6ED956E633}" destId="{8057C413-4628-4F52-9035-D4C7A398D162}" srcOrd="0" destOrd="0" presId="urn:microsoft.com/office/officeart/2005/8/layout/vProcess5"/>
    <dgm:cxn modelId="{CB1CB322-E21B-44E8-B84E-105361D844F0}" srcId="{34AA7C08-F46F-41B5-9CD1-99D3F74F3B95}" destId="{889EC080-DECB-486D-91AC-39A77815072B}" srcOrd="2" destOrd="0" parTransId="{5C3CDE83-89C7-443B-9C24-D927049C18D6}" sibTransId="{024D8E33-10F3-429F-AE75-CB38AEBD1F42}"/>
    <dgm:cxn modelId="{7E095A23-1C17-4CE4-B831-DB5C40E63AA9}" type="presOf" srcId="{889EC080-DECB-486D-91AC-39A77815072B}" destId="{B21818D5-3217-4370-BE56-50A6C4A70EA7}" srcOrd="1" destOrd="0" presId="urn:microsoft.com/office/officeart/2005/8/layout/vProcess5"/>
    <dgm:cxn modelId="{B081DB25-3523-4C62-A653-D173B73472B0}" type="presOf" srcId="{889EC080-DECB-486D-91AC-39A77815072B}" destId="{9EADBD1F-2215-4131-AF1D-EF6138D51D0F}" srcOrd="0" destOrd="0" presId="urn:microsoft.com/office/officeart/2005/8/layout/vProcess5"/>
    <dgm:cxn modelId="{A827CD2D-B457-4702-AEF3-4A9FE8D5C2B0}" type="presOf" srcId="{847E019A-415B-4807-929F-16AA1F877221}" destId="{24B65287-345A-45EC-B510-803814E759E0}" srcOrd="0" destOrd="0" presId="urn:microsoft.com/office/officeart/2005/8/layout/vProcess5"/>
    <dgm:cxn modelId="{7B446531-52CF-4A82-9801-B97B41115B6B}" type="presOf" srcId="{CE292581-EBB4-4143-92E0-7C6ED956E633}" destId="{A24D23A7-ECE8-4112-B209-F7AA82380C8A}" srcOrd="1" destOrd="0" presId="urn:microsoft.com/office/officeart/2005/8/layout/vProcess5"/>
    <dgm:cxn modelId="{151CD631-377A-425A-B639-FEB6A4520E07}" srcId="{34AA7C08-F46F-41B5-9CD1-99D3F74F3B95}" destId="{CE292581-EBB4-4143-92E0-7C6ED956E633}" srcOrd="0" destOrd="0" parTransId="{0C7F4E37-6A9E-4235-A930-B4CB5CF48CE3}" sibTransId="{5C96F558-A14E-4E1A-8A8C-EAEEC90CA1E6}"/>
    <dgm:cxn modelId="{5182553A-C745-4EFB-B2D6-649717174F39}" type="presOf" srcId="{34AA7C08-F46F-41B5-9CD1-99D3F74F3B95}" destId="{1FC10FFF-4A0C-4EF1-BDF3-F1290F11F012}" srcOrd="0" destOrd="0" presId="urn:microsoft.com/office/officeart/2005/8/layout/vProcess5"/>
    <dgm:cxn modelId="{8F283964-8C5E-4FCD-800A-619226888DF4}" type="presOf" srcId="{847E019A-415B-4807-929F-16AA1F877221}" destId="{CF5B65B9-E6A4-43C6-9895-84892B244CDB}" srcOrd="1" destOrd="0" presId="urn:microsoft.com/office/officeart/2005/8/layout/vProcess5"/>
    <dgm:cxn modelId="{5587B970-4382-4ABF-B22A-940595E69280}" type="presOf" srcId="{A49D2AD2-E962-4693-BD4F-2C3F8821283E}" destId="{2CF9F71B-8864-4796-8966-F3CAF310D4EF}" srcOrd="1" destOrd="0" presId="urn:microsoft.com/office/officeart/2005/8/layout/vProcess5"/>
    <dgm:cxn modelId="{761ACE54-4049-41C4-9162-9D220D9EAE05}" type="presOf" srcId="{A49D2AD2-E962-4693-BD4F-2C3F8821283E}" destId="{0F49CC3A-1D2D-485E-954B-BEC3994D6379}" srcOrd="0" destOrd="0" presId="urn:microsoft.com/office/officeart/2005/8/layout/vProcess5"/>
    <dgm:cxn modelId="{801E6294-07FD-462D-87ED-15218C2C2C5E}" type="presOf" srcId="{5C96F558-A14E-4E1A-8A8C-EAEEC90CA1E6}" destId="{397B7C79-284E-49BA-A8B8-C38E5A12F363}" srcOrd="0" destOrd="0" presId="urn:microsoft.com/office/officeart/2005/8/layout/vProcess5"/>
    <dgm:cxn modelId="{9E6D97A5-10C1-4919-BE95-92304B93E8EA}" type="presOf" srcId="{024D8E33-10F3-429F-AE75-CB38AEBD1F42}" destId="{A1363F1F-967B-4C6A-B25A-DDE8A77C7981}" srcOrd="0" destOrd="0" presId="urn:microsoft.com/office/officeart/2005/8/layout/vProcess5"/>
    <dgm:cxn modelId="{B86038EE-9B5E-4009-A379-8918A8C11DF5}" srcId="{34AA7C08-F46F-41B5-9CD1-99D3F74F3B95}" destId="{847E019A-415B-4807-929F-16AA1F877221}" srcOrd="3" destOrd="0" parTransId="{D3AFEBC9-529D-4CC5-AB0E-55CAD26B3CC0}" sibTransId="{FF94ADCF-1E54-488F-9D86-73D1D1CC9727}"/>
    <dgm:cxn modelId="{44FFC1EF-6600-441C-9851-E3E1F8B4238F}" type="presOf" srcId="{A519F3C8-0BA1-4880-B086-352810FACBAA}" destId="{B2543A95-F7D5-428D-9AE0-23FB002BFFCF}" srcOrd="0" destOrd="0" presId="urn:microsoft.com/office/officeart/2005/8/layout/vProcess5"/>
    <dgm:cxn modelId="{D47AD60F-C4DE-4AC2-AB12-241774EB9C7F}" type="presParOf" srcId="{1FC10FFF-4A0C-4EF1-BDF3-F1290F11F012}" destId="{B976BC3F-189B-440A-8D6E-9BAB1C4AA674}" srcOrd="0" destOrd="0" presId="urn:microsoft.com/office/officeart/2005/8/layout/vProcess5"/>
    <dgm:cxn modelId="{D6C6073A-DA26-4537-BBF7-8A4E3D46028B}" type="presParOf" srcId="{1FC10FFF-4A0C-4EF1-BDF3-F1290F11F012}" destId="{8057C413-4628-4F52-9035-D4C7A398D162}" srcOrd="1" destOrd="0" presId="urn:microsoft.com/office/officeart/2005/8/layout/vProcess5"/>
    <dgm:cxn modelId="{DB5760C5-AFB1-4360-B5AE-2CC53EFEB7F0}" type="presParOf" srcId="{1FC10FFF-4A0C-4EF1-BDF3-F1290F11F012}" destId="{0F49CC3A-1D2D-485E-954B-BEC3994D6379}" srcOrd="2" destOrd="0" presId="urn:microsoft.com/office/officeart/2005/8/layout/vProcess5"/>
    <dgm:cxn modelId="{F26F2D7A-E3D7-4CFC-80C3-DFC6F3B2C8F2}" type="presParOf" srcId="{1FC10FFF-4A0C-4EF1-BDF3-F1290F11F012}" destId="{9EADBD1F-2215-4131-AF1D-EF6138D51D0F}" srcOrd="3" destOrd="0" presId="urn:microsoft.com/office/officeart/2005/8/layout/vProcess5"/>
    <dgm:cxn modelId="{AEA2A17E-6C49-4F9B-BEB4-F86811780C24}" type="presParOf" srcId="{1FC10FFF-4A0C-4EF1-BDF3-F1290F11F012}" destId="{24B65287-345A-45EC-B510-803814E759E0}" srcOrd="4" destOrd="0" presId="urn:microsoft.com/office/officeart/2005/8/layout/vProcess5"/>
    <dgm:cxn modelId="{93369785-6499-4BEB-8FB5-0E337B3507CE}" type="presParOf" srcId="{1FC10FFF-4A0C-4EF1-BDF3-F1290F11F012}" destId="{397B7C79-284E-49BA-A8B8-C38E5A12F363}" srcOrd="5" destOrd="0" presId="urn:microsoft.com/office/officeart/2005/8/layout/vProcess5"/>
    <dgm:cxn modelId="{B7341F0B-E006-45D4-8AB2-C4B84B402CBF}" type="presParOf" srcId="{1FC10FFF-4A0C-4EF1-BDF3-F1290F11F012}" destId="{B2543A95-F7D5-428D-9AE0-23FB002BFFCF}" srcOrd="6" destOrd="0" presId="urn:microsoft.com/office/officeart/2005/8/layout/vProcess5"/>
    <dgm:cxn modelId="{EC54648E-A746-40F3-B0E9-4CA1C34E09FB}" type="presParOf" srcId="{1FC10FFF-4A0C-4EF1-BDF3-F1290F11F012}" destId="{A1363F1F-967B-4C6A-B25A-DDE8A77C7981}" srcOrd="7" destOrd="0" presId="urn:microsoft.com/office/officeart/2005/8/layout/vProcess5"/>
    <dgm:cxn modelId="{D0115089-9CE1-4D6F-89D3-923F4E6015F4}" type="presParOf" srcId="{1FC10FFF-4A0C-4EF1-BDF3-F1290F11F012}" destId="{A24D23A7-ECE8-4112-B209-F7AA82380C8A}" srcOrd="8" destOrd="0" presId="urn:microsoft.com/office/officeart/2005/8/layout/vProcess5"/>
    <dgm:cxn modelId="{764000BD-FAC3-432A-89CF-06FF78750796}" type="presParOf" srcId="{1FC10FFF-4A0C-4EF1-BDF3-F1290F11F012}" destId="{2CF9F71B-8864-4796-8966-F3CAF310D4EF}" srcOrd="9" destOrd="0" presId="urn:microsoft.com/office/officeart/2005/8/layout/vProcess5"/>
    <dgm:cxn modelId="{BE0F4271-ABC2-4E26-B16E-9EF5343B8796}" type="presParOf" srcId="{1FC10FFF-4A0C-4EF1-BDF3-F1290F11F012}" destId="{B21818D5-3217-4370-BE56-50A6C4A70EA7}" srcOrd="10" destOrd="0" presId="urn:microsoft.com/office/officeart/2005/8/layout/vProcess5"/>
    <dgm:cxn modelId="{DFD47CC7-D397-42BB-BB2C-89BA68B63D7C}" type="presParOf" srcId="{1FC10FFF-4A0C-4EF1-BDF3-F1290F11F012}" destId="{CF5B65B9-E6A4-43C6-9895-84892B244CD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5BF4B-5C18-402E-925D-CD6A06B8DE3B}">
      <dsp:nvSpPr>
        <dsp:cNvPr id="0" name=""/>
        <dsp:cNvSpPr/>
      </dsp:nvSpPr>
      <dsp:spPr>
        <a:xfrm>
          <a:off x="0" y="1351139"/>
          <a:ext cx="1907381" cy="1211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0A0B4-0856-421D-8D62-70666F31AB44}">
      <dsp:nvSpPr>
        <dsp:cNvPr id="0" name=""/>
        <dsp:cNvSpPr/>
      </dsp:nvSpPr>
      <dsp:spPr>
        <a:xfrm>
          <a:off x="211931" y="1552473"/>
          <a:ext cx="1907381" cy="1211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Global Burden:</a:t>
          </a:r>
          <a:r>
            <a:rPr lang="en-US" sz="1000" b="0" i="0" kern="1200"/>
            <a:t> Over 1.28 billion people worldwide are affected by hypertension, with nearly half unaware of their condition.</a:t>
          </a:r>
          <a:endParaRPr lang="en-US" sz="1000" kern="1200"/>
        </a:p>
      </dsp:txBody>
      <dsp:txXfrm>
        <a:off x="247405" y="1587947"/>
        <a:ext cx="1836433" cy="1140239"/>
      </dsp:txXfrm>
    </dsp:sp>
    <dsp:sp modelId="{8CF105E5-C1E1-41E5-B1F6-EE97E841D65B}">
      <dsp:nvSpPr>
        <dsp:cNvPr id="0" name=""/>
        <dsp:cNvSpPr/>
      </dsp:nvSpPr>
      <dsp:spPr>
        <a:xfrm>
          <a:off x="2331243" y="1351139"/>
          <a:ext cx="1907381" cy="1211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11065-CC0E-4BF3-82A4-5A4ABADA4A74}">
      <dsp:nvSpPr>
        <dsp:cNvPr id="0" name=""/>
        <dsp:cNvSpPr/>
      </dsp:nvSpPr>
      <dsp:spPr>
        <a:xfrm>
          <a:off x="2543175" y="1552473"/>
          <a:ext cx="1907381" cy="1211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Silent Symptoms:</a:t>
          </a:r>
          <a:r>
            <a:rPr lang="en-US" sz="1000" b="0" i="0" kern="1200"/>
            <a:t> Hypertension shows no clear symptoms but leads to life-threatening conditions such as stroke, heart failure, and kidney disease.</a:t>
          </a:r>
          <a:endParaRPr lang="en-US" sz="1000" kern="1200"/>
        </a:p>
      </dsp:txBody>
      <dsp:txXfrm>
        <a:off x="2578649" y="1587947"/>
        <a:ext cx="1836433" cy="1140239"/>
      </dsp:txXfrm>
    </dsp:sp>
    <dsp:sp modelId="{2D90CB58-C330-45DA-9FDD-FB9518447CE0}">
      <dsp:nvSpPr>
        <dsp:cNvPr id="0" name=""/>
        <dsp:cNvSpPr/>
      </dsp:nvSpPr>
      <dsp:spPr>
        <a:xfrm>
          <a:off x="4662487" y="1351139"/>
          <a:ext cx="1907381" cy="1211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53FC5-076F-423E-914C-67D3BB5F762B}">
      <dsp:nvSpPr>
        <dsp:cNvPr id="0" name=""/>
        <dsp:cNvSpPr/>
      </dsp:nvSpPr>
      <dsp:spPr>
        <a:xfrm>
          <a:off x="4874418" y="1552473"/>
          <a:ext cx="1907381" cy="1211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Underdiagnosis &amp; Treatment Gap:</a:t>
          </a:r>
          <a:r>
            <a:rPr lang="en-US" sz="1000" b="0" i="0" kern="1200"/>
            <a:t> Only 42% of hypertensive individuals are diagnosed and treated, contributing to high morbidity and mortality rates.</a:t>
          </a:r>
          <a:endParaRPr lang="en-US" sz="1000" kern="1200"/>
        </a:p>
      </dsp:txBody>
      <dsp:txXfrm>
        <a:off x="4909892" y="1587947"/>
        <a:ext cx="1836433" cy="1140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8C232-4B45-4C2E-9CA4-E4DD3A5EEAE3}">
      <dsp:nvSpPr>
        <dsp:cNvPr id="0" name=""/>
        <dsp:cNvSpPr/>
      </dsp:nvSpPr>
      <dsp:spPr>
        <a:xfrm>
          <a:off x="19214" y="100007"/>
          <a:ext cx="684914" cy="6849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3B695-D9FF-4B45-861F-C2082A374BEC}">
      <dsp:nvSpPr>
        <dsp:cNvPr id="0" name=""/>
        <dsp:cNvSpPr/>
      </dsp:nvSpPr>
      <dsp:spPr>
        <a:xfrm>
          <a:off x="163046" y="243839"/>
          <a:ext cx="397250" cy="397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913AC-D7DC-41F1-BF8B-8CE939F976C8}">
      <dsp:nvSpPr>
        <dsp:cNvPr id="0" name=""/>
        <dsp:cNvSpPr/>
      </dsp:nvSpPr>
      <dsp:spPr>
        <a:xfrm>
          <a:off x="850896" y="100007"/>
          <a:ext cx="1614441" cy="684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Cardiovascular Disease</a:t>
          </a:r>
          <a:endParaRPr lang="en-US" sz="1100" kern="1200" dirty="0"/>
        </a:p>
      </dsp:txBody>
      <dsp:txXfrm>
        <a:off x="850896" y="100007"/>
        <a:ext cx="1614441" cy="684914"/>
      </dsp:txXfrm>
    </dsp:sp>
    <dsp:sp modelId="{834E8162-79E0-4104-995F-E2DE8F295BB0}">
      <dsp:nvSpPr>
        <dsp:cNvPr id="0" name=""/>
        <dsp:cNvSpPr/>
      </dsp:nvSpPr>
      <dsp:spPr>
        <a:xfrm>
          <a:off x="2746641" y="100007"/>
          <a:ext cx="684914" cy="6849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6AFB5-ADE8-4B3C-A33F-063DA68F0D29}">
      <dsp:nvSpPr>
        <dsp:cNvPr id="0" name=""/>
        <dsp:cNvSpPr/>
      </dsp:nvSpPr>
      <dsp:spPr>
        <a:xfrm>
          <a:off x="2890473" y="243839"/>
          <a:ext cx="397250" cy="397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59AE4-5BEC-40A7-B40B-223FC50BCEA0}">
      <dsp:nvSpPr>
        <dsp:cNvPr id="0" name=""/>
        <dsp:cNvSpPr/>
      </dsp:nvSpPr>
      <dsp:spPr>
        <a:xfrm>
          <a:off x="3578323" y="100007"/>
          <a:ext cx="1614441" cy="684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Hypertension is a primary contributor to heart attacks, heart failure, and arrhythmias.</a:t>
          </a:r>
          <a:endParaRPr lang="en-US" sz="1100" kern="1200" dirty="0"/>
        </a:p>
      </dsp:txBody>
      <dsp:txXfrm>
        <a:off x="3578323" y="100007"/>
        <a:ext cx="1614441" cy="684914"/>
      </dsp:txXfrm>
    </dsp:sp>
    <dsp:sp modelId="{844CF77C-4AC5-49F8-B94F-8911FD44D9B2}">
      <dsp:nvSpPr>
        <dsp:cNvPr id="0" name=""/>
        <dsp:cNvSpPr/>
      </dsp:nvSpPr>
      <dsp:spPr>
        <a:xfrm>
          <a:off x="19214" y="1365692"/>
          <a:ext cx="684914" cy="6849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5A62B-FF71-4639-83F2-FF49D65D329D}">
      <dsp:nvSpPr>
        <dsp:cNvPr id="0" name=""/>
        <dsp:cNvSpPr/>
      </dsp:nvSpPr>
      <dsp:spPr>
        <a:xfrm>
          <a:off x="163046" y="1509524"/>
          <a:ext cx="397250" cy="397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D610A-3835-4D88-B139-2A50AD33AB83}">
      <dsp:nvSpPr>
        <dsp:cNvPr id="0" name=""/>
        <dsp:cNvSpPr/>
      </dsp:nvSpPr>
      <dsp:spPr>
        <a:xfrm>
          <a:off x="850896" y="1365692"/>
          <a:ext cx="1614441" cy="684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Renal Damage</a:t>
          </a:r>
          <a:endParaRPr lang="en-US" sz="1100" kern="1200" dirty="0"/>
        </a:p>
      </dsp:txBody>
      <dsp:txXfrm>
        <a:off x="850896" y="1365692"/>
        <a:ext cx="1614441" cy="684914"/>
      </dsp:txXfrm>
    </dsp:sp>
    <dsp:sp modelId="{17FF7459-6599-4A44-874D-6DD647523576}">
      <dsp:nvSpPr>
        <dsp:cNvPr id="0" name=""/>
        <dsp:cNvSpPr/>
      </dsp:nvSpPr>
      <dsp:spPr>
        <a:xfrm>
          <a:off x="2746641" y="1365692"/>
          <a:ext cx="684914" cy="6849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5332C-F55E-4623-9AE3-D661A5E83E90}">
      <dsp:nvSpPr>
        <dsp:cNvPr id="0" name=""/>
        <dsp:cNvSpPr/>
      </dsp:nvSpPr>
      <dsp:spPr>
        <a:xfrm>
          <a:off x="2890473" y="1509524"/>
          <a:ext cx="397250" cy="3972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6CF7A-2E4C-401F-B928-CCF9E29E0703}">
      <dsp:nvSpPr>
        <dsp:cNvPr id="0" name=""/>
        <dsp:cNvSpPr/>
      </dsp:nvSpPr>
      <dsp:spPr>
        <a:xfrm>
          <a:off x="3578323" y="1365692"/>
          <a:ext cx="1614441" cy="684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Chronically elevated BP injures kidney vasculature, causing chronic kidney disease (CKD).</a:t>
          </a:r>
          <a:endParaRPr lang="en-US" sz="1100" kern="1200" dirty="0"/>
        </a:p>
      </dsp:txBody>
      <dsp:txXfrm>
        <a:off x="3578323" y="1365692"/>
        <a:ext cx="1614441" cy="684914"/>
      </dsp:txXfrm>
    </dsp:sp>
    <dsp:sp modelId="{571B579E-B951-4C91-AC45-7AA5EC1BCED1}">
      <dsp:nvSpPr>
        <dsp:cNvPr id="0" name=""/>
        <dsp:cNvSpPr/>
      </dsp:nvSpPr>
      <dsp:spPr>
        <a:xfrm>
          <a:off x="19214" y="2631378"/>
          <a:ext cx="684914" cy="6849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76B18-B74E-4032-9ED3-970D1CD9840E}">
      <dsp:nvSpPr>
        <dsp:cNvPr id="0" name=""/>
        <dsp:cNvSpPr/>
      </dsp:nvSpPr>
      <dsp:spPr>
        <a:xfrm>
          <a:off x="163046" y="2775210"/>
          <a:ext cx="397250" cy="3972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43AD3-1E98-40FC-83DD-37A8E1414519}">
      <dsp:nvSpPr>
        <dsp:cNvPr id="0" name=""/>
        <dsp:cNvSpPr/>
      </dsp:nvSpPr>
      <dsp:spPr>
        <a:xfrm>
          <a:off x="850896" y="2631378"/>
          <a:ext cx="1614441" cy="684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Neurological Impact</a:t>
          </a:r>
          <a:endParaRPr lang="en-US" sz="1100" kern="1200" dirty="0"/>
        </a:p>
      </dsp:txBody>
      <dsp:txXfrm>
        <a:off x="850896" y="2631378"/>
        <a:ext cx="1614441" cy="684914"/>
      </dsp:txXfrm>
    </dsp:sp>
    <dsp:sp modelId="{56859003-DE6C-4394-9D50-D2B2BACCB62C}">
      <dsp:nvSpPr>
        <dsp:cNvPr id="0" name=""/>
        <dsp:cNvSpPr/>
      </dsp:nvSpPr>
      <dsp:spPr>
        <a:xfrm>
          <a:off x="2746641" y="2631378"/>
          <a:ext cx="684914" cy="6849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7DDD8-1109-4CB6-B8DB-4A0DEB99F315}">
      <dsp:nvSpPr>
        <dsp:cNvPr id="0" name=""/>
        <dsp:cNvSpPr/>
      </dsp:nvSpPr>
      <dsp:spPr>
        <a:xfrm>
          <a:off x="2890473" y="2775210"/>
          <a:ext cx="397250" cy="3972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6DE16-92A2-4439-A40B-A450C9C2F0A4}">
      <dsp:nvSpPr>
        <dsp:cNvPr id="0" name=""/>
        <dsp:cNvSpPr/>
      </dsp:nvSpPr>
      <dsp:spPr>
        <a:xfrm>
          <a:off x="3578323" y="2631378"/>
          <a:ext cx="1614441" cy="684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Increases risk of stroke and vascular dementia due to damaged cerebral arteries.</a:t>
          </a:r>
          <a:endParaRPr lang="en-US" sz="1100" kern="1200" dirty="0"/>
        </a:p>
      </dsp:txBody>
      <dsp:txXfrm>
        <a:off x="3578323" y="2631378"/>
        <a:ext cx="1614441" cy="6849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3FC07-3969-4095-A5DB-24BE1F2FB3A0}">
      <dsp:nvSpPr>
        <dsp:cNvPr id="0" name=""/>
        <dsp:cNvSpPr/>
      </dsp:nvSpPr>
      <dsp:spPr>
        <a:xfrm>
          <a:off x="0" y="1214"/>
          <a:ext cx="8305800" cy="6039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17B03-FD2E-4B9F-A694-A5FD5C38ED20}">
      <dsp:nvSpPr>
        <dsp:cNvPr id="0" name=""/>
        <dsp:cNvSpPr/>
      </dsp:nvSpPr>
      <dsp:spPr>
        <a:xfrm>
          <a:off x="182697" y="137104"/>
          <a:ext cx="332176" cy="3321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446FF-B802-419C-9805-47610A2DA24A}">
      <dsp:nvSpPr>
        <dsp:cNvPr id="0" name=""/>
        <dsp:cNvSpPr/>
      </dsp:nvSpPr>
      <dsp:spPr>
        <a:xfrm>
          <a:off x="697571" y="1214"/>
          <a:ext cx="7608228" cy="6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19" tIns="63919" rIns="63919" bIns="6391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Are certain hypertension drugs associated with a higher number of disproportionate adverse event signals compared to others?</a:t>
          </a:r>
          <a:endParaRPr lang="en-US" sz="1500" kern="1200" dirty="0"/>
        </a:p>
      </dsp:txBody>
      <dsp:txXfrm>
        <a:off x="697571" y="1214"/>
        <a:ext cx="7608228" cy="603957"/>
      </dsp:txXfrm>
    </dsp:sp>
    <dsp:sp modelId="{91CB2C9D-942B-45AB-9D30-457C19501EEB}">
      <dsp:nvSpPr>
        <dsp:cNvPr id="0" name=""/>
        <dsp:cNvSpPr/>
      </dsp:nvSpPr>
      <dsp:spPr>
        <a:xfrm>
          <a:off x="0" y="756161"/>
          <a:ext cx="8305800" cy="6039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D872F-4A89-4F6E-8683-07D4185AF168}">
      <dsp:nvSpPr>
        <dsp:cNvPr id="0" name=""/>
        <dsp:cNvSpPr/>
      </dsp:nvSpPr>
      <dsp:spPr>
        <a:xfrm>
          <a:off x="182697" y="892052"/>
          <a:ext cx="332176" cy="3321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CDA8E-EA58-4989-9575-05E4DFE7D12D}">
      <dsp:nvSpPr>
        <dsp:cNvPr id="0" name=""/>
        <dsp:cNvSpPr/>
      </dsp:nvSpPr>
      <dsp:spPr>
        <a:xfrm>
          <a:off x="697571" y="756161"/>
          <a:ext cx="7608228" cy="6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19" tIns="63919" rIns="63919" bIns="6391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What are the most frequently reported adverse events with high PRR? Or What PTs (Preferred Terms) are disproportionately reported across multiple drugs?</a:t>
          </a:r>
          <a:endParaRPr lang="en-US" sz="1500" kern="1200" dirty="0"/>
        </a:p>
      </dsp:txBody>
      <dsp:txXfrm>
        <a:off x="697571" y="756161"/>
        <a:ext cx="7608228" cy="603957"/>
      </dsp:txXfrm>
    </dsp:sp>
    <dsp:sp modelId="{F7F9014E-1493-4C5A-BF8A-486C3A7ECFC8}">
      <dsp:nvSpPr>
        <dsp:cNvPr id="0" name=""/>
        <dsp:cNvSpPr/>
      </dsp:nvSpPr>
      <dsp:spPr>
        <a:xfrm>
          <a:off x="0" y="1511108"/>
          <a:ext cx="8305800" cy="9134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FC84B-BE59-4571-94D2-4F234C0B15BB}">
      <dsp:nvSpPr>
        <dsp:cNvPr id="0" name=""/>
        <dsp:cNvSpPr/>
      </dsp:nvSpPr>
      <dsp:spPr>
        <a:xfrm>
          <a:off x="182697" y="1801727"/>
          <a:ext cx="332176" cy="3321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6B3F1-A3B4-4D2B-BF1D-750B175E406F}">
      <dsp:nvSpPr>
        <dsp:cNvPr id="0" name=""/>
        <dsp:cNvSpPr/>
      </dsp:nvSpPr>
      <dsp:spPr>
        <a:xfrm>
          <a:off x="697571" y="1665836"/>
          <a:ext cx="7608228" cy="6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19" tIns="63919" rIns="63919" bIns="6391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Which drug–event combinations have the highest PRR values?</a:t>
          </a:r>
          <a:endParaRPr lang="en-US" sz="1500" kern="1200" dirty="0"/>
        </a:p>
      </dsp:txBody>
      <dsp:txXfrm>
        <a:off x="697571" y="1665836"/>
        <a:ext cx="7608228" cy="603957"/>
      </dsp:txXfrm>
    </dsp:sp>
    <dsp:sp modelId="{3F4A5174-C1AA-4278-B5F9-B257B232B2A4}">
      <dsp:nvSpPr>
        <dsp:cNvPr id="0" name=""/>
        <dsp:cNvSpPr/>
      </dsp:nvSpPr>
      <dsp:spPr>
        <a:xfrm>
          <a:off x="0" y="2575512"/>
          <a:ext cx="8305800" cy="6039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3E201-AC93-49D7-B55C-4CFCE8BD099E}">
      <dsp:nvSpPr>
        <dsp:cNvPr id="0" name=""/>
        <dsp:cNvSpPr/>
      </dsp:nvSpPr>
      <dsp:spPr>
        <a:xfrm>
          <a:off x="182697" y="2711402"/>
          <a:ext cx="332176" cy="3321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111EE-ED2A-4D5B-AA72-CFED979A28CE}">
      <dsp:nvSpPr>
        <dsp:cNvPr id="0" name=""/>
        <dsp:cNvSpPr/>
      </dsp:nvSpPr>
      <dsp:spPr>
        <a:xfrm>
          <a:off x="697571" y="2575512"/>
          <a:ext cx="7608228" cy="6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19" tIns="63919" rIns="63919" bIns="63919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Are there any unexpected or underreported adverse events linked to antihypertensive drugs?</a:t>
          </a:r>
        </a:p>
      </dsp:txBody>
      <dsp:txXfrm>
        <a:off x="697571" y="2575512"/>
        <a:ext cx="7608228" cy="603957"/>
      </dsp:txXfrm>
    </dsp:sp>
    <dsp:sp modelId="{FB885A6C-EF78-4069-B4B4-2B38D173CD5B}">
      <dsp:nvSpPr>
        <dsp:cNvPr id="0" name=""/>
        <dsp:cNvSpPr/>
      </dsp:nvSpPr>
      <dsp:spPr>
        <a:xfrm>
          <a:off x="0" y="3330459"/>
          <a:ext cx="8305800" cy="6039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62AE3-BDF9-46B3-8D04-95E893F7AE73}">
      <dsp:nvSpPr>
        <dsp:cNvPr id="0" name=""/>
        <dsp:cNvSpPr/>
      </dsp:nvSpPr>
      <dsp:spPr>
        <a:xfrm>
          <a:off x="182697" y="3466350"/>
          <a:ext cx="332176" cy="3321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49C9C-6630-4C31-8A40-931888A9376D}">
      <dsp:nvSpPr>
        <dsp:cNvPr id="0" name=""/>
        <dsp:cNvSpPr/>
      </dsp:nvSpPr>
      <dsp:spPr>
        <a:xfrm>
          <a:off x="697571" y="3330459"/>
          <a:ext cx="7608228" cy="6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19" tIns="63919" rIns="63919" bIns="63919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Do some antihypertensive drugs show co-occurring AEs suggestive of class-specific effects?</a:t>
          </a:r>
        </a:p>
      </dsp:txBody>
      <dsp:txXfrm>
        <a:off x="697571" y="3330459"/>
        <a:ext cx="7608228" cy="603957"/>
      </dsp:txXfrm>
    </dsp:sp>
    <dsp:sp modelId="{26DC1DAF-8331-4D24-BB81-A29F9A149F8C}">
      <dsp:nvSpPr>
        <dsp:cNvPr id="0" name=""/>
        <dsp:cNvSpPr/>
      </dsp:nvSpPr>
      <dsp:spPr>
        <a:xfrm>
          <a:off x="0" y="4085406"/>
          <a:ext cx="8305800" cy="6039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208BE-D3EA-42AD-9BD7-263F69DBF170}">
      <dsp:nvSpPr>
        <dsp:cNvPr id="0" name=""/>
        <dsp:cNvSpPr/>
      </dsp:nvSpPr>
      <dsp:spPr>
        <a:xfrm>
          <a:off x="182697" y="4221297"/>
          <a:ext cx="332176" cy="3321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92759-1A98-4AD1-A65C-0FAC79FC469A}">
      <dsp:nvSpPr>
        <dsp:cNvPr id="0" name=""/>
        <dsp:cNvSpPr/>
      </dsp:nvSpPr>
      <dsp:spPr>
        <a:xfrm>
          <a:off x="697571" y="4085406"/>
          <a:ext cx="7608228" cy="603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19" tIns="63919" rIns="63919" bIns="63919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Can ARM reveal meaningful signals missed by PRR, and which warrant further investigation?</a:t>
          </a:r>
        </a:p>
      </dsp:txBody>
      <dsp:txXfrm>
        <a:off x="697571" y="4085406"/>
        <a:ext cx="7608228" cy="6039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7C413-4628-4F52-9035-D4C7A398D162}">
      <dsp:nvSpPr>
        <dsp:cNvPr id="0" name=""/>
        <dsp:cNvSpPr/>
      </dsp:nvSpPr>
      <dsp:spPr>
        <a:xfrm>
          <a:off x="0" y="0"/>
          <a:ext cx="6089226" cy="888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6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baseline="0">
              <a:solidFill>
                <a:schemeClr val="tx1"/>
              </a:solidFill>
            </a:rPr>
            <a:t>1. Data Normalization &amp; Filtering</a:t>
          </a:r>
          <a:endParaRPr lang="en-US" sz="2300" kern="1200">
            <a:solidFill>
              <a:schemeClr val="tx1"/>
            </a:solidFill>
          </a:endParaRPr>
        </a:p>
      </dsp:txBody>
      <dsp:txXfrm>
        <a:off x="26023" y="26023"/>
        <a:ext cx="5055396" cy="836446"/>
      </dsp:txXfrm>
    </dsp:sp>
    <dsp:sp modelId="{0F49CC3A-1D2D-485E-954B-BEC3994D6379}">
      <dsp:nvSpPr>
        <dsp:cNvPr id="0" name=""/>
        <dsp:cNvSpPr/>
      </dsp:nvSpPr>
      <dsp:spPr>
        <a:xfrm>
          <a:off x="509972" y="1050036"/>
          <a:ext cx="6089226" cy="888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6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>
              <a:solidFill>
                <a:schemeClr val="tx1"/>
              </a:solidFill>
            </a:rPr>
            <a:t>Used FAERS data filtered for hypertensive patients.</a:t>
          </a:r>
          <a:endParaRPr lang="en-US" sz="2300" kern="1200">
            <a:solidFill>
              <a:schemeClr val="tx1"/>
            </a:solidFill>
          </a:endParaRPr>
        </a:p>
      </dsp:txBody>
      <dsp:txXfrm>
        <a:off x="535995" y="1076059"/>
        <a:ext cx="4949687" cy="836446"/>
      </dsp:txXfrm>
    </dsp:sp>
    <dsp:sp modelId="{9EADBD1F-2215-4131-AF1D-EF6138D51D0F}">
      <dsp:nvSpPr>
        <dsp:cNvPr id="0" name=""/>
        <dsp:cNvSpPr/>
      </dsp:nvSpPr>
      <dsp:spPr>
        <a:xfrm>
          <a:off x="1012333" y="2100072"/>
          <a:ext cx="6089226" cy="888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6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>
              <a:solidFill>
                <a:schemeClr val="tx1"/>
              </a:solidFill>
            </a:rPr>
            <a:t>Standardized drug names via UMLS RxNorm API.</a:t>
          </a:r>
          <a:endParaRPr lang="en-US" sz="2300" kern="1200">
            <a:solidFill>
              <a:schemeClr val="tx1"/>
            </a:solidFill>
          </a:endParaRPr>
        </a:p>
      </dsp:txBody>
      <dsp:txXfrm>
        <a:off x="1038356" y="2126095"/>
        <a:ext cx="4957299" cy="836445"/>
      </dsp:txXfrm>
    </dsp:sp>
    <dsp:sp modelId="{24B65287-345A-45EC-B510-803814E759E0}">
      <dsp:nvSpPr>
        <dsp:cNvPr id="0" name=""/>
        <dsp:cNvSpPr/>
      </dsp:nvSpPr>
      <dsp:spPr>
        <a:xfrm>
          <a:off x="1522306" y="3150108"/>
          <a:ext cx="6089226" cy="888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6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>
              <a:solidFill>
                <a:schemeClr val="tx1"/>
              </a:solidFill>
            </a:rPr>
            <a:t>Generated normalized drug mapping.</a:t>
          </a:r>
          <a:endParaRPr lang="en-US" sz="2300" kern="1200">
            <a:solidFill>
              <a:schemeClr val="tx1"/>
            </a:solidFill>
          </a:endParaRPr>
        </a:p>
      </dsp:txBody>
      <dsp:txXfrm>
        <a:off x="1548329" y="3176131"/>
        <a:ext cx="4949687" cy="836446"/>
      </dsp:txXfrm>
    </dsp:sp>
    <dsp:sp modelId="{397B7C79-284E-49BA-A8B8-C38E5A12F363}">
      <dsp:nvSpPr>
        <dsp:cNvPr id="0" name=""/>
        <dsp:cNvSpPr/>
      </dsp:nvSpPr>
      <dsp:spPr>
        <a:xfrm>
          <a:off x="5511706" y="680504"/>
          <a:ext cx="577519" cy="577519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solidFill>
              <a:schemeClr val="tx1"/>
            </a:solidFill>
          </a:endParaRPr>
        </a:p>
      </dsp:txBody>
      <dsp:txXfrm>
        <a:off x="5641648" y="680504"/>
        <a:ext cx="317635" cy="434583"/>
      </dsp:txXfrm>
    </dsp:sp>
    <dsp:sp modelId="{B2543A95-F7D5-428D-9AE0-23FB002BFFCF}">
      <dsp:nvSpPr>
        <dsp:cNvPr id="0" name=""/>
        <dsp:cNvSpPr/>
      </dsp:nvSpPr>
      <dsp:spPr>
        <a:xfrm>
          <a:off x="6021679" y="1730540"/>
          <a:ext cx="577519" cy="577519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solidFill>
              <a:schemeClr val="tx1"/>
            </a:solidFill>
          </a:endParaRPr>
        </a:p>
      </dsp:txBody>
      <dsp:txXfrm>
        <a:off x="6151621" y="1730540"/>
        <a:ext cx="317635" cy="434583"/>
      </dsp:txXfrm>
    </dsp:sp>
    <dsp:sp modelId="{A1363F1F-967B-4C6A-B25A-DDE8A77C7981}">
      <dsp:nvSpPr>
        <dsp:cNvPr id="0" name=""/>
        <dsp:cNvSpPr/>
      </dsp:nvSpPr>
      <dsp:spPr>
        <a:xfrm>
          <a:off x="6524040" y="2780576"/>
          <a:ext cx="577519" cy="577519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solidFill>
              <a:schemeClr val="tx1"/>
            </a:solidFill>
          </a:endParaRPr>
        </a:p>
      </dsp:txBody>
      <dsp:txXfrm>
        <a:off x="6653982" y="2780576"/>
        <a:ext cx="317635" cy="434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5/7/2025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5/7/2025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77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E332320E-8F71-4886-992F-1BF8D4B22C46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26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B4127-1A5B-402C-BC6D-77963DEF276A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E6D7F-99F9-461D-985E-81EDCF2EA312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30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F267-764F-4433-BA29-12AB8217E615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56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7D90-FF79-4A38-9484-6E171DD1AB72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33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E7B4-E796-4933-A394-46016E2A84A1}" type="datetime1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4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B718E-3097-4E2F-A416-0BAB09A5A1A7}" type="datetime1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46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28BC-B40B-421A-BA10-DA9C62FEC26E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22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CDF0-C8F2-4119-87F7-6E6485A7C3EF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6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34B-F820-4B39-AEDD-631015B12220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9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ED22-108D-40B0-88AF-2EA70A310930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9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1457-9795-4CCC-914E-B5FAC593D007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9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82DD-785D-4ED5-94B7-890FCB831876}" type="datetime1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7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E8FBF-8E4B-4036-90F7-B8D5D582F021}" type="datetime1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D290-7FA4-429F-94B8-3151C6D8A77E}" type="datetime1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5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0483C-0CF8-4F0D-859B-610BED44577B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8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7741-BAF2-412E-BD43-DFBFA3DDD9A0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8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F8D8E9A-3B95-43DA-A665-2BC341156BAB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34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acc.2018.07.008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38/s41581-019-0244-2" TargetMode="External"/><Relationship Id="rId4" Type="http://schemas.openxmlformats.org/officeDocument/2006/relationships/hyperlink" Target="https://www.cdc.gov/nchs/data/databriefs/db289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acc.2017.10.073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ho.int/news-room/fact-sheets/detail/hypertension" TargetMode="External"/><Relationship Id="rId4" Type="http://schemas.openxmlformats.org/officeDocument/2006/relationships/hyperlink" Target="https://doi.org/10.1038/nrdp.2018.1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harmatip.blogspot.com/2013/09/non-pharmacological-therapy-of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nd/3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7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7078E0-0087-5F53-31D1-AFC18CA04488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119" y="852736"/>
            <a:ext cx="9601196" cy="13038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b="1">
                <a:solidFill>
                  <a:schemeClr val="tx1"/>
                </a:solidFill>
              </a:rPr>
              <a:t>HYPERTENSION: SILENT DESTROYER</a:t>
            </a:r>
            <a:br>
              <a:rPr lang="en-US" sz="4100" b="1">
                <a:solidFill>
                  <a:schemeClr val="tx1"/>
                </a:solidFill>
              </a:rPr>
            </a:br>
            <a:r>
              <a:rPr lang="en-US" sz="4100" b="1">
                <a:solidFill>
                  <a:schemeClr val="tx1"/>
                </a:solidFill>
                <a:ea typeface="+mj-lt"/>
                <a:cs typeface="+mj-lt"/>
              </a:rPr>
              <a:t>Uncovering Hidden Adverse Drug Reactions in Hypertensive Patients</a:t>
            </a:r>
            <a:endParaRPr lang="en-US" sz="4100" b="1">
              <a:solidFill>
                <a:schemeClr val="tx1"/>
              </a:solidFill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1295401" y="2556931"/>
            <a:ext cx="9601196" cy="367354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marR="0" algn="ctr">
              <a:lnSpc>
                <a:spcPct val="200000"/>
              </a:lnSpc>
              <a:spcAft>
                <a:spcPts val="800"/>
              </a:spcAft>
            </a:pPr>
            <a:r>
              <a:rPr lang="en-US" sz="18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VARSHA SANE: EUID: vs1625</a:t>
            </a:r>
            <a:endParaRPr lang="en-IN" sz="1800" b="1">
              <a:solidFill>
                <a:schemeClr val="tx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 algn="ctr">
              <a:lnSpc>
                <a:spcPct val="200000"/>
              </a:lnSpc>
              <a:spcAft>
                <a:spcPts val="800"/>
              </a:spcAft>
            </a:pPr>
            <a:r>
              <a:rPr lang="en-US" sz="18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SAI SHIVANI PARIMI: EUID: sp3403</a:t>
            </a:r>
            <a:endParaRPr lang="en-IN" sz="1800" b="1">
              <a:solidFill>
                <a:schemeClr val="tx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 algn="ctr">
              <a:lnSpc>
                <a:spcPct val="200000"/>
              </a:lnSpc>
              <a:spcAft>
                <a:spcPts val="800"/>
              </a:spcAft>
            </a:pPr>
            <a:r>
              <a:rPr lang="en-US" sz="18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SUNITHA BYRAPAKA: EUID: sb3073</a:t>
            </a:r>
            <a:endParaRPr lang="en-IN" sz="1800" b="1">
              <a:solidFill>
                <a:schemeClr val="tx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 algn="ctr">
              <a:lnSpc>
                <a:spcPct val="200000"/>
              </a:lnSpc>
              <a:spcAft>
                <a:spcPts val="800"/>
              </a:spcAft>
            </a:pPr>
            <a:r>
              <a:rPr lang="en-US" sz="18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RIA SINGH: EUID: rs1711</a:t>
            </a:r>
            <a:endParaRPr lang="en-US" sz="1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800" b="1">
                <a:solidFill>
                  <a:schemeClr val="tx1"/>
                </a:solidFill>
                <a:latin typeface="Calibri"/>
                <a:ea typeface="Calibri"/>
                <a:cs typeface="Mangal"/>
              </a:rPr>
              <a:t>SRAVANI PULMADI: EUID: sp3194</a:t>
            </a:r>
            <a:endParaRPr lang="en-US" sz="1800" b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algn="ctr">
              <a:lnSpc>
                <a:spcPct val="200000"/>
              </a:lnSpc>
              <a:spcAft>
                <a:spcPts val="800"/>
              </a:spcAft>
            </a:pPr>
            <a:endParaRPr lang="en-IN" sz="1800" b="1">
              <a:solidFill>
                <a:schemeClr val="tx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algn="l">
              <a:buFont typeface="Arial"/>
              <a:buChar char="•"/>
            </a:pP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E3929-0509-C295-21F2-566B34FD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0EDA7B-A056-C41B-B63F-561D99216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981A-6CE2-0A8A-CF73-031548AE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i="1">
                <a:latin typeface="Calibri"/>
                <a:ea typeface="Calibri"/>
                <a:cs typeface="Calibri"/>
              </a:rPr>
              <a:t>METHODS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A44CE20-C337-2B2B-441F-61ABD13D4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8358" y="2286000"/>
            <a:ext cx="6558242" cy="457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PRR (Proportional Reporting Ratio)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PRR is used to detect if a specific drug-adverse event pair is reported disproportionately compared to other drugs and events.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Formula: </a:t>
            </a:r>
            <a:r>
              <a:rPr lang="pt-BR">
                <a:solidFill>
                  <a:schemeClr val="tx1"/>
                </a:solidFill>
              </a:rPr>
              <a:t>PRR=c/(c+d)a/(a+b)​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reports with both the drug and the AE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reports with the drug but other AEs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reports with the AE but other drugs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all other reports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Interpretation: PRR &gt; 1 indicates higher-than-expected reporting; we used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PRR &gt; 3 and a ≥ 3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as thresholds for strong signals.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helps identify drugs most frequently linked to specific adverse events.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00E03-976F-3486-7D8C-0A90C58A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/>
              <a:t>
     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EDD71-D969-3CDE-DF6C-F994F7CA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311607"/>
            <a:ext cx="3962400" cy="420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B4542-69F3-A34C-4B01-EF7A23E20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3F04-1040-48EE-CCB9-276FAB64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i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METHODS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A37DE8-AB05-3BC3-8A71-B93A3F658B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8358" y="2286000"/>
            <a:ext cx="6863042" cy="4410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Association Rule Mining (ARM)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ARM identifies frequent combinations of drugs and symptoms.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Used </a:t>
            </a:r>
            <a:r>
              <a:rPr kumimoji="0" lang="en-US" altLang="en-US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Apriori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algorithm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from the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mlxtend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library.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was transformed into a binary matrix (1 if item present, 0 otherwise).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Generated association rules of size 2 and 3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itemsets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metrics: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Support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How often the itemset appears in the dataset (we used &gt;1%)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Confidence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Likelihood of consequence given the antecedent (used &gt;0.3)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Lift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Strength of the rule over random chance (used &gt;2)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ARM helps uncover hidden symptom clusters or drug-event co-occurrences not visible through pairwise analysis like PRR.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F689C-06F1-BF00-B4C8-91A169F2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/>
              <a:t>
     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FDD47-B4B7-5F97-003B-2F76758A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387600"/>
            <a:ext cx="4004344" cy="41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1FD48-6080-998A-E3A2-E0C4E0AF4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ata displayed on screen">
            <a:extLst>
              <a:ext uri="{FF2B5EF4-FFF2-40B4-BE49-F238E27FC236}">
                <a16:creationId xmlns:a16="http://schemas.microsoft.com/office/drawing/2014/main" id="{3004FF03-0F32-8624-C524-D673D389E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" b="156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40CE5-E717-4334-5373-3C62DB7D1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>
                <a:solidFill>
                  <a:srgbClr val="FFFF00"/>
                </a:solidFill>
              </a:rPr>
              <a:t>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BA15-1528-AFD5-80C7-2D059C69C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26590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499AC-BEE6-7FC5-197E-A03CE3E5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D03EB69-A769-59ED-B547-865490A0E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741646" cy="895933"/>
          </a:xfrm>
        </p:spPr>
        <p:txBody>
          <a:bodyPr/>
          <a:lstStyle/>
          <a:p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Q1:Are certain hypertension drugs associated with a higher number of disproportionate adverse event signals compared to others?</a:t>
            </a:r>
            <a:b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2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Content Placeholder 1" descr="A graph of blue bars&#10;&#10;AI-generated content may be incorrect.">
            <a:extLst>
              <a:ext uri="{FF2B5EF4-FFF2-40B4-BE49-F238E27FC236}">
                <a16:creationId xmlns:a16="http://schemas.microsoft.com/office/drawing/2014/main" id="{3D7D2972-4B6F-9BC1-3F48-3461F8730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221" y="2330331"/>
            <a:ext cx="7726163" cy="4207053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4EA559B-50D2-0F7A-6668-336FC2F8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724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2AD14-2F08-26C3-D571-860F5690E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F32AB-5E11-0F4F-585F-862A0A42F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54848"/>
            <a:ext cx="9906000" cy="1225296"/>
          </a:xfrm>
        </p:spPr>
        <p:txBody>
          <a:bodyPr/>
          <a:lstStyle/>
          <a:p>
            <a:b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Q2: What PTs (Preferred Terms) are disproportionately reported across multiple drugs?</a:t>
            </a:r>
            <a:b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2400" b="1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6F89D7-727F-8A6F-98E8-2B5595EC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2" name="Picture 1" descr="A graph of blue and white bars&#10;&#10;AI-generated content may be incorrect.">
            <a:extLst>
              <a:ext uri="{FF2B5EF4-FFF2-40B4-BE49-F238E27FC236}">
                <a16:creationId xmlns:a16="http://schemas.microsoft.com/office/drawing/2014/main" id="{7AAACBF9-8DD4-D378-644C-0CB19FE8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60" y="2836653"/>
            <a:ext cx="9181023" cy="40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89ADD-FEB7-D22E-3A5A-77FB4C224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6C81C8-C290-AE76-8BE7-DB3473BC5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60704"/>
            <a:ext cx="10046446" cy="1371600"/>
          </a:xfrm>
        </p:spPr>
        <p:txBody>
          <a:bodyPr/>
          <a:lstStyle/>
          <a:p>
            <a: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Q3: Which drug–event combinations have the highest PRR values?</a:t>
            </a:r>
            <a:b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2400" b="1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B1609-D8C0-D95F-05CE-E57FF1F9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2" name="Picture 1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882A8435-1150-89F2-FB43-B6E23EEE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61" y="2044730"/>
            <a:ext cx="101822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18B47-EF4C-97A7-A60C-5480458C1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87B0CB8-274F-4B76-9857-3ADE5F808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63566"/>
            <a:ext cx="10363200" cy="1746504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Interpretation of results for Association Rule Mining </a:t>
            </a:r>
            <a:endParaRPr lang="en-IN" sz="3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C5ED40B-F0C8-9FC7-65FA-74C42484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2" name="Picture 1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659F2F4F-6ED6-321E-2BDC-94A99348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43" y="2743469"/>
            <a:ext cx="10340914" cy="41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049CA-89E5-633C-0C0C-839287F7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502CD0-4578-8C6D-3DE0-8C1918DB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60704"/>
            <a:ext cx="10046446" cy="1371600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  <a:endParaRPr lang="en-IN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4F9B96-B445-94B3-91AF-90520C0C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11" name="Picture 10" descr="COVID-19 vaccine vial">
            <a:extLst>
              <a:ext uri="{FF2B5EF4-FFF2-40B4-BE49-F238E27FC236}">
                <a16:creationId xmlns:a16="http://schemas.microsoft.com/office/drawing/2014/main" id="{4477F8D1-78E3-C357-EA9D-1ACD58CAE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45" y="3543300"/>
            <a:ext cx="3537857" cy="2476500"/>
          </a:xfrm>
          <a:prstGeom prst="rect">
            <a:avLst/>
          </a:prstGeom>
        </p:spPr>
      </p:pic>
      <p:pic>
        <p:nvPicPr>
          <p:cNvPr id="2" name="Picture 1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3D1E0AB4-F2A4-C8D9-A78D-18419455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94" y="3167422"/>
            <a:ext cx="77724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0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8C392-1731-CADC-88F0-8FEECD61D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ood pressure cuff on white background">
            <a:extLst>
              <a:ext uri="{FF2B5EF4-FFF2-40B4-BE49-F238E27FC236}">
                <a16:creationId xmlns:a16="http://schemas.microsoft.com/office/drawing/2014/main" id="{2EF17D84-718B-2515-0374-64D1453990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439AD-9DFD-54BB-854D-E08A0676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243840"/>
            <a:ext cx="10949940" cy="143256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 </a:t>
            </a:r>
            <a:endParaRPr lang="en-IN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388C8-DE4D-6CDA-A4D4-6BD69EC5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650980" cy="5029200"/>
          </a:xfrm>
        </p:spPr>
        <p:txBody>
          <a:bodyPr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 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Carey, R. M., Muntner, P., Bosworth, H. B., &amp; Whelton, P. K. (2018). Prevention and control of hypertension: JACC health promotion series. </a:t>
            </a:r>
            <a:r>
              <a:rPr lang="en-IN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Journal of the American College of Cardiology, 72</a:t>
            </a: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(11), 1278-1293. </a:t>
            </a:r>
            <a:r>
              <a:rPr lang="de-DE" sz="1800" u="sng" kern="10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  <a:hlinkClick r:id="rId3"/>
              </a:rPr>
              <a:t>https://doi.org/10.1016/j.jacc.2018.07.008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de-DE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Fryar, C. D., Ostchega, Y., Hales, C. M., Zhang, G., &amp; Kruszon-Moran, D. (2017). </a:t>
            </a: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Hypertension prevalence and control among adults: United States, 2015-2016. </a:t>
            </a:r>
            <a:r>
              <a:rPr lang="en-IN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NCHS Data Brief</a:t>
            </a: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, (289), 1-8. </a:t>
            </a:r>
            <a:r>
              <a:rPr lang="en-IN" sz="1800" u="sng" kern="10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  <a:hlinkClick r:id="rId4"/>
              </a:rPr>
              <a:t>https://www.cdc.gov/nchs/data/databriefs/db289.pdf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Mills, K. T., Stefanescu, A., &amp; He, J. (2020). The global epidemiology of hypertension. </a:t>
            </a:r>
            <a:r>
              <a:rPr lang="en-IN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Nature Reviews Nephrology, 16</a:t>
            </a:r>
            <a:r>
              <a:rPr lang="en-IN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(4), 223-237. </a:t>
            </a:r>
            <a:r>
              <a:rPr lang="en-IN" sz="1800" u="sng" kern="10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  <a:hlinkClick r:id="rId5"/>
              </a:rPr>
              <a:t>https://doi.org/10.1038/s41581-019-0244-2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0" indent="-457200">
              <a:spcBef>
                <a:spcPts val="0"/>
              </a:spcBef>
              <a:buNone/>
            </a:pPr>
            <a:endParaRPr lang="en-IN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36D44-9A6D-0A08-81EC-85A5F6D2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188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80366-7E1A-360C-0967-7B250F68C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ood pressure cuff on white background">
            <a:extLst>
              <a:ext uri="{FF2B5EF4-FFF2-40B4-BE49-F238E27FC236}">
                <a16:creationId xmlns:a16="http://schemas.microsoft.com/office/drawing/2014/main" id="{CAE5E372-734D-0C31-BE2F-0C0283409B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37241-026A-BC19-136B-363AAB34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685800"/>
            <a:ext cx="9763966" cy="99483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References </a:t>
            </a:r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0E91-61A1-AD58-EE16-A590549E8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11201400" cy="4495800"/>
          </a:xfrm>
        </p:spPr>
        <p:txBody>
          <a:bodyPr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Muntner, P., Carey, R. M., Gidding, S., Jones, D. W., Taler, S. J., Wright, J. T., &amp; Whelton, P. K. (2020). Potential US population impact of the 2017 ACC/AHA high blood pressure guideline. </a:t>
            </a:r>
            <a:r>
              <a:rPr lang="en-IN" sz="16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Journal of the American College of Cardiology, 71</a:t>
            </a:r>
            <a:r>
              <a:rPr lang="en-IN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(2), 109-118. </a:t>
            </a:r>
            <a:r>
              <a:rPr lang="en-IN" sz="1600" u="sng" kern="10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  <a:hlinkClick r:id="rId3"/>
              </a:rPr>
              <a:t>https://doi.org/10.1016/j.jacc.2017.10.073</a:t>
            </a:r>
            <a:endParaRPr lang="en-IN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pt-BR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Oparil, S., Acelajado, M. C., Bakris, G. L., Berlowitz, D. R., Cífková, R., &amp; Dominiczak, A. F. (2018). </a:t>
            </a:r>
            <a:r>
              <a:rPr lang="en-IN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Hypertension. </a:t>
            </a:r>
            <a:r>
              <a:rPr lang="en-IN" sz="16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Nature Reviews Disease Primers, 4</a:t>
            </a:r>
            <a:r>
              <a:rPr lang="en-IN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, 18014. </a:t>
            </a:r>
            <a:r>
              <a:rPr lang="en-IN" sz="1600" u="sng" kern="10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  <a:hlinkClick r:id="rId4"/>
              </a:rPr>
              <a:t>https://doi.org/10.1038/nrdp.2018.14</a:t>
            </a:r>
            <a:endParaRPr lang="en-IN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World Health Organization: WHO &amp; World Health Organization: WHO. (2023, March 16). </a:t>
            </a:r>
            <a:r>
              <a:rPr lang="en-US" sz="16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Hypertension</a:t>
            </a:r>
            <a:r>
              <a:rPr lang="en-US" sz="1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. </a:t>
            </a:r>
            <a:r>
              <a:rPr lang="en-US" sz="1600" u="sng" kern="10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  <a:hlinkClick r:id="rId5"/>
              </a:rPr>
              <a:t>https://www.who.int/news-room/fact-sheets/detail/hypertension</a:t>
            </a:r>
            <a:endParaRPr lang="en-IN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0" indent="-457200">
              <a:spcBef>
                <a:spcPts val="0"/>
              </a:spcBef>
              <a:buNone/>
            </a:pPr>
            <a:endParaRPr lang="en-IN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9C5D9-D5CE-2E22-E034-6D0956E4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03802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BAE8-9F01-1381-B633-ABAB2C1E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Topic Outline</a:t>
            </a:r>
          </a:p>
        </p:txBody>
      </p:sp>
      <p:pic>
        <p:nvPicPr>
          <p:cNvPr id="7" name="Picture Placeholder 6" descr="A cross with words in it&#10;&#10;Description automatically generated">
            <a:extLst>
              <a:ext uri="{FF2B5EF4-FFF2-40B4-BE49-F238E27FC236}">
                <a16:creationId xmlns:a16="http://schemas.microsoft.com/office/drawing/2014/main" id="{D635196A-5A8D-C8EF-AC90-95F52A60D9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8449" b="153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5BEA379-F844-B982-0FCC-86CF32DA0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486054"/>
            <a:ext cx="10210797" cy="3389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Arial"/>
              <a:buChar char="•"/>
            </a:pPr>
            <a:r>
              <a:rPr lang="en-US"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algn="just">
              <a:buFont typeface="Arial"/>
              <a:buChar char="•"/>
            </a:pPr>
            <a:r>
              <a:rPr lang="en-US"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Questions</a:t>
            </a:r>
          </a:p>
          <a:p>
            <a:pPr algn="just">
              <a:buFont typeface="Arial"/>
              <a:buChar char="•"/>
            </a:pPr>
            <a:r>
              <a:rPr lang="en-US"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   	</a:t>
            </a:r>
          </a:p>
          <a:p>
            <a:pPr algn="just">
              <a:buFont typeface="Arial"/>
              <a:buChar char="•"/>
            </a:pPr>
            <a:r>
              <a:rPr lang="en-US"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 &amp; Discussion</a:t>
            </a:r>
          </a:p>
          <a:p>
            <a:pPr algn="l">
              <a:buFont typeface="Arial"/>
              <a:buChar char="•"/>
            </a:pP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42F8D-4967-312E-0DD0-A56AF61E6FD0}"/>
              </a:ext>
            </a:extLst>
          </p:cNvPr>
          <p:cNvSpPr txBox="1"/>
          <p:nvPr/>
        </p:nvSpPr>
        <p:spPr>
          <a:xfrm>
            <a:off x="9665347" y="6657945"/>
            <a:ext cx="25266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pharmatip.blogspot.com/2013/09/non-pharmacological-therapy-of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N" sz="70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2FD711-1A73-6783-9922-9F052998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54824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0A1E08-FE15-097E-1F67-2707C1046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1979CE-6B73-837B-DEB3-C69B05E4E7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-1" b="6090"/>
          <a:stretch/>
        </p:blipFill>
        <p:spPr>
          <a:xfrm>
            <a:off x="474132" y="609600"/>
            <a:ext cx="11243735" cy="59393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9D7FA3-6C3E-40C7-9E33-E20939CE6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953529-7FAF-4BB2-ACBE-17B33E79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52AF1-9EA9-3268-3003-AFEB2013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47800"/>
            <a:ext cx="8620967" cy="4123267"/>
          </a:xfrm>
        </p:spPr>
        <p:txBody>
          <a:bodyPr>
            <a:normAutofit/>
          </a:bodyPr>
          <a:lstStyle/>
          <a:p>
            <a:r>
              <a:rPr lang="en-US" sz="6000" b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       Thank you </a:t>
            </a:r>
            <a:endParaRPr lang="en-IN" sz="6000" b="1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E608F-3AC2-BF2E-1436-990EF024B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95400"/>
            <a:ext cx="9980612" cy="4123268"/>
          </a:xfrm>
        </p:spPr>
        <p:txBody>
          <a:bodyPr anchor="t">
            <a:normAutofit/>
          </a:bodyPr>
          <a:lstStyle/>
          <a:p>
            <a:endParaRPr lang="en-IN" sz="1600" b="0" i="0" u="none" strike="noStrike" baseline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ts val="0"/>
              </a:spcBef>
              <a:buNone/>
            </a:pPr>
            <a:r>
              <a:rPr lang="en-US" sz="1600" b="0" i="0" u="none" strike="noStrike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83B99-6DE8-892C-1950-98976708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43110" y="3225304"/>
            <a:ext cx="3859795" cy="304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>
                <a:solidFill>
                  <a:schemeClr val="bg1"/>
                </a:solidFill>
              </a:rPr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5034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FEEA6B06-37BF-43FC-9986-67E89667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932D0FE-76FF-4860-ACE3-458B2BB9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D4D113-E6B9-4BCC-8EE7-ABFD7E942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09219B5-F7D1-4ED7-8DC1-CE442F43E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0E47095-D247-457B-8082-990F3184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2DAA052-A50D-47AE-87C9-AAAB2A38F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053F849-6CC2-45B1-B2CA-CCD77F862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86B102DE-9EA5-422F-910A-E4E2F0A59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23D9DFF9-99E4-4FE6-9EAC-F1D7A7DFA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6B9ED4-12BD-599C-9071-F043AD45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8" name="Picture 7" descr="Magnifying glass and question mark">
            <a:extLst>
              <a:ext uri="{FF2B5EF4-FFF2-40B4-BE49-F238E27FC236}">
                <a16:creationId xmlns:a16="http://schemas.microsoft.com/office/drawing/2014/main" id="{674C8477-7C52-FF81-F80B-9399DAF4C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411"/>
          <a:stretch/>
        </p:blipFill>
        <p:spPr>
          <a:xfrm>
            <a:off x="1154953" y="471948"/>
            <a:ext cx="8825659" cy="4100059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D0616-83C9-B86B-48B5-A97C447D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5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6953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8ED4-8039-936E-DE5B-7082FD86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i="1">
                <a:solidFill>
                  <a:schemeClr val="tx1"/>
                </a:solidFill>
                <a:effectLst/>
                <a:latin typeface="Calibri"/>
                <a:ea typeface="Roboto"/>
                <a:cs typeface="Roboto"/>
              </a:rPr>
              <a:t>Hypertension: A Silent Killer</a:t>
            </a:r>
            <a:br>
              <a:rPr lang="en-US" sz="2400" b="1" i="1">
                <a:effectLst/>
                <a:latin typeface="Calibri"/>
              </a:rPr>
            </a:br>
            <a:r>
              <a:rPr lang="en-US" sz="2400" b="1" i="1">
                <a:solidFill>
                  <a:schemeClr val="tx1"/>
                </a:solidFill>
                <a:effectLst/>
                <a:latin typeface="Calibri"/>
                <a:ea typeface="Roboto"/>
                <a:cs typeface="Roboto"/>
              </a:rPr>
              <a:t>Understanding Its Prevalence and Impact</a:t>
            </a:r>
            <a:br>
              <a:rPr lang="en-US" sz="2400" b="1" i="1">
                <a:effectLst/>
                <a:latin typeface="Calibri"/>
              </a:rPr>
            </a:br>
            <a:endParaRPr lang="en-IN" sz="2400" b="1" i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7D0A800-D4B7-6473-F7EC-73D44D6CC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983728"/>
              </p:ext>
            </p:extLst>
          </p:nvPr>
        </p:nvGraphicFramePr>
        <p:xfrm>
          <a:off x="5181600" y="2133600"/>
          <a:ext cx="6781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model of a human heart on a book&#10;&#10;AI-generated content may be incorrect.">
            <a:extLst>
              <a:ext uri="{FF2B5EF4-FFF2-40B4-BE49-F238E27FC236}">
                <a16:creationId xmlns:a16="http://schemas.microsoft.com/office/drawing/2014/main" id="{3B406680-E473-23CA-6ADE-72DE87D07A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292" r="-1" b="-1"/>
          <a:stretch/>
        </p:blipFill>
        <p:spPr>
          <a:xfrm>
            <a:off x="533400" y="3124200"/>
            <a:ext cx="4345024" cy="229029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3BAE2-B7D8-EE07-3349-4778BEB3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29400" y="6248400"/>
            <a:ext cx="5410200" cy="29583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
                                                                                                                 </a:t>
            </a:r>
            <a:r>
              <a:rPr lang="en-IN" sz="18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(WHO, 2023) 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3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B4FC-0824-56D8-DAE1-B90FD96E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i="1">
                <a:solidFill>
                  <a:schemeClr val="tx1"/>
                </a:solidFill>
                <a:latin typeface="Calibri"/>
                <a:ea typeface="Roboto"/>
                <a:cs typeface="Roboto"/>
              </a:rPr>
              <a:t>Causes and Risk Factors of Hypertension</a:t>
            </a:r>
            <a:br>
              <a:rPr lang="en-US" sz="2400" b="1" i="1">
                <a:solidFill>
                  <a:schemeClr val="tx1"/>
                </a:solidFill>
                <a:latin typeface="Calibri"/>
                <a:ea typeface="Roboto"/>
                <a:cs typeface="Roboto"/>
              </a:rPr>
            </a:br>
            <a:r>
              <a:rPr lang="en-US" sz="2400" b="1" i="1">
                <a:solidFill>
                  <a:schemeClr val="tx1"/>
                </a:solidFill>
                <a:latin typeface="Calibri"/>
                <a:ea typeface="Roboto"/>
                <a:cs typeface="Roboto"/>
              </a:rPr>
              <a:t>Understanding the Modifiable and Non-Modifiable Contributors</a:t>
            </a:r>
            <a:endParaRPr lang="en-US" sz="2400" b="1" i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Content Placeholder 175">
            <a:extLst>
              <a:ext uri="{FF2B5EF4-FFF2-40B4-BE49-F238E27FC236}">
                <a16:creationId xmlns:a16="http://schemas.microsoft.com/office/drawing/2014/main" id="{B6A24EFA-B86B-DA42-A43E-8B98EE8FF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2414114"/>
            <a:ext cx="6248400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300">
              <a:latin typeface="Roboto"/>
              <a:ea typeface="Roboto"/>
              <a:cs typeface="Roboto"/>
            </a:endParaRPr>
          </a:p>
          <a:p>
            <a:pPr>
              <a:lnSpc>
                <a:spcPct val="90000"/>
              </a:lnSpc>
            </a:pPr>
            <a:r>
              <a:rPr lang="en-US" sz="1300" b="1"/>
              <a:t>Primary vs. Secondary Hypertension</a:t>
            </a:r>
            <a:endParaRPr lang="en-US" sz="1300"/>
          </a:p>
          <a:p>
            <a:pPr marL="0" indent="0">
              <a:lnSpc>
                <a:spcPct val="90000"/>
              </a:lnSpc>
              <a:buNone/>
            </a:pPr>
            <a:r>
              <a:rPr lang="en-US" sz="1300">
                <a:latin typeface="Roboto"/>
                <a:ea typeface="Roboto"/>
                <a:cs typeface="Roboto"/>
              </a:rPr>
              <a:t>Primary accounts for 90–95% of cases with no identifiable cause; secondary arises from specific conditions like kidney disease.</a:t>
            </a:r>
            <a:endParaRPr lang="en-US" sz="1300"/>
          </a:p>
          <a:p>
            <a:pPr>
              <a:lnSpc>
                <a:spcPct val="90000"/>
              </a:lnSpc>
            </a:pPr>
            <a:r>
              <a:rPr lang="en-US" sz="1300" b="1"/>
              <a:t>Modifiable Risk Factors</a:t>
            </a:r>
            <a:endParaRPr lang="en-US" sz="1300"/>
          </a:p>
          <a:p>
            <a:pPr marL="0" indent="0">
              <a:lnSpc>
                <a:spcPct val="90000"/>
              </a:lnSpc>
              <a:buNone/>
            </a:pPr>
            <a:r>
              <a:rPr lang="en-US" sz="1300">
                <a:latin typeface="Roboto"/>
                <a:ea typeface="Roboto"/>
                <a:cs typeface="Roboto"/>
              </a:rPr>
              <a:t>Include high salt intake, obesity, smoking, sedentary lifestyle, and alcohol abuse.</a:t>
            </a:r>
            <a:endParaRPr lang="en-US" sz="1300"/>
          </a:p>
          <a:p>
            <a:pPr>
              <a:lnSpc>
                <a:spcPct val="90000"/>
              </a:lnSpc>
            </a:pPr>
            <a:r>
              <a:rPr lang="en-US" sz="1300" b="1"/>
              <a:t>Non-Modifiable Risk Factors</a:t>
            </a:r>
            <a:endParaRPr lang="en-US" sz="1300"/>
          </a:p>
          <a:p>
            <a:pPr marL="0" indent="0">
              <a:lnSpc>
                <a:spcPct val="90000"/>
              </a:lnSpc>
              <a:buNone/>
            </a:pPr>
            <a:r>
              <a:rPr lang="en-US" sz="1300">
                <a:latin typeface="Roboto"/>
                <a:ea typeface="Roboto"/>
                <a:cs typeface="Roboto"/>
              </a:rPr>
              <a:t>Genetics, age, and family history are major contributors beyond individual control.</a:t>
            </a:r>
            <a:endParaRPr lang="en-US" sz="1300"/>
          </a:p>
          <a:p>
            <a:pPr>
              <a:lnSpc>
                <a:spcPct val="90000"/>
              </a:lnSpc>
            </a:pPr>
            <a:endParaRPr lang="en-US" sz="1300"/>
          </a:p>
        </p:txBody>
      </p:sp>
      <p:pic>
        <p:nvPicPr>
          <p:cNvPr id="5" name="Picture 4" descr="A cigarette with smoke coming out of it&#10;&#10;Description automatically generated">
            <a:extLst>
              <a:ext uri="{FF2B5EF4-FFF2-40B4-BE49-F238E27FC236}">
                <a16:creationId xmlns:a16="http://schemas.microsoft.com/office/drawing/2014/main" id="{89A67797-8C6F-8943-12FD-502AA13B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1" r="3326" b="-2"/>
          <a:stretch/>
        </p:blipFill>
        <p:spPr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1DC45-8732-7869-B189-85E20D3ED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06805" y="6400800"/>
            <a:ext cx="3859795" cy="304801"/>
          </a:xfrm>
        </p:spPr>
        <p:txBody>
          <a:bodyPr/>
          <a:lstStyle/>
          <a:p>
            <a:r>
              <a:rPr lang="en-IN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(Mills et al., 2020; Carey et al., 2018)</a:t>
            </a:r>
            <a:r>
              <a:rPr lang="en-US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33009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35796-10F7-3F4D-EF0B-A0FC9FA6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457A-C2B7-9342-9474-AB352E9D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Health Implications of Hypertension</a:t>
            </a:r>
            <a:b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Long-term Effects and Chronic Disease Burden</a:t>
            </a:r>
            <a:b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b="1" i="1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graphicFrame>
        <p:nvGraphicFramePr>
          <p:cNvPr id="180" name="Content Placeholder 175">
            <a:extLst>
              <a:ext uri="{FF2B5EF4-FFF2-40B4-BE49-F238E27FC236}">
                <a16:creationId xmlns:a16="http://schemas.microsoft.com/office/drawing/2014/main" id="{0F1448C4-B4AE-7725-B1AD-A746C710BD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80954" y="2603500"/>
          <a:ext cx="521197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Placeholder 5" descr="A person's arm with a blood pressure monitor&#10;&#10;Description automatically generated">
            <a:extLst>
              <a:ext uri="{FF2B5EF4-FFF2-40B4-BE49-F238E27FC236}">
                <a16:creationId xmlns:a16="http://schemas.microsoft.com/office/drawing/2014/main" id="{D129C45F-CFA9-6940-CC74-A8F4C5FA75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730"/>
          <a:stretch/>
        </p:blipFill>
        <p:spPr>
          <a:xfrm>
            <a:off x="609600" y="2603500"/>
            <a:ext cx="4724400" cy="32689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430BC-A892-5076-2F02-FE4A3F993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248400"/>
            <a:ext cx="6096000" cy="304801"/>
          </a:xfrm>
        </p:spPr>
        <p:txBody>
          <a:bodyPr/>
          <a:lstStyle/>
          <a:p>
            <a:r>
              <a:rPr lang="en-US"/>
              <a:t>
              </a:t>
            </a:r>
            <a:r>
              <a:rPr lang="en-IN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(Fryar et al., 2017; </a:t>
            </a:r>
            <a:r>
              <a:rPr lang="en-IN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Oparil</a:t>
            </a:r>
            <a:r>
              <a:rPr lang="en-IN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et al., 2018; Carey et al., 2018)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7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51911-49C0-E0C2-4BBA-43E86C0B3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757A-2930-DCC1-0E1E-FFADC319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904972"/>
            <a:ext cx="9474702" cy="8167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Global Epidemiology of Hypertension</a:t>
            </a:r>
            <a:b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Public Health Challenge in Both Developed and Developing Nations</a:t>
            </a:r>
            <a:b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b="1" i="1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F1022CA-609B-F75D-3319-C9F40FAE7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0521" y="4931572"/>
            <a:ext cx="3145380" cy="576262"/>
          </a:xfrm>
        </p:spPr>
        <p:txBody>
          <a:bodyPr/>
          <a:lstStyle/>
          <a:p>
            <a:pPr algn="ctr">
              <a:buNone/>
            </a:pPr>
            <a:r>
              <a:rPr lang="en-US" sz="1800" b="1" i="0">
                <a:solidFill>
                  <a:srgbClr val="1F2728"/>
                </a:solidFill>
                <a:effectLst/>
                <a:latin typeface="Roboto" panose="02000000000000000000" pitchFamily="2" charset="0"/>
              </a:rPr>
              <a:t>Regional Disparities</a:t>
            </a:r>
          </a:p>
          <a:p>
            <a:pPr algn="ctr"/>
            <a:r>
              <a:rPr lang="en-US" sz="1800" b="0" i="0">
                <a:solidFill>
                  <a:srgbClr val="1F2728"/>
                </a:solidFill>
                <a:effectLst/>
                <a:latin typeface="Roboto" panose="02000000000000000000" pitchFamily="2" charset="0"/>
              </a:rPr>
              <a:t>Developing nations show higher rates of undiagnosed and uncontrolled hypertension.</a:t>
            </a:r>
          </a:p>
          <a:p>
            <a:endParaRPr lang="en-IN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DB5A6EF-F005-0DB4-1AC4-60E64B171F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5734" y="4800600"/>
            <a:ext cx="3161029" cy="576261"/>
          </a:xfrm>
        </p:spPr>
        <p:txBody>
          <a:bodyPr/>
          <a:lstStyle/>
          <a:p>
            <a:pPr algn="ctr">
              <a:buNone/>
            </a:pPr>
            <a:r>
              <a:rPr lang="en-US" sz="1800" b="1" i="0">
                <a:solidFill>
                  <a:srgbClr val="1F2728"/>
                </a:solidFill>
                <a:effectLst/>
                <a:latin typeface="Roboto" panose="02000000000000000000" pitchFamily="2" charset="0"/>
              </a:rPr>
              <a:t>Poor Awareness &amp; Control</a:t>
            </a:r>
          </a:p>
          <a:p>
            <a:pPr algn="ctr"/>
            <a:r>
              <a:rPr lang="en-US" sz="1800" b="0" i="0">
                <a:solidFill>
                  <a:srgbClr val="1F2728"/>
                </a:solidFill>
                <a:effectLst/>
                <a:latin typeface="Roboto" panose="02000000000000000000" pitchFamily="2" charset="0"/>
              </a:rPr>
              <a:t>Low rates of awareness and control are persistent worldwide despite treatment availability.</a:t>
            </a:r>
          </a:p>
          <a:p>
            <a:endParaRPr lang="en-IN"/>
          </a:p>
        </p:txBody>
      </p:sp>
      <p:pic>
        <p:nvPicPr>
          <p:cNvPr id="13" name="Graphic 12" descr="Heartbeat with solid fill">
            <a:extLst>
              <a:ext uri="{FF2B5EF4-FFF2-40B4-BE49-F238E27FC236}">
                <a16:creationId xmlns:a16="http://schemas.microsoft.com/office/drawing/2014/main" id="{F85ED525-92E8-A7B1-1F12-A9FAC48DA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738" y="2590800"/>
            <a:ext cx="609600" cy="609600"/>
          </a:xfrm>
          <a:prstGeom prst="rect">
            <a:avLst/>
          </a:prstGeom>
        </p:spPr>
      </p:pic>
      <p:pic>
        <p:nvPicPr>
          <p:cNvPr id="15" name="Graphic 14" descr="Heart with pulse with solid fill">
            <a:extLst>
              <a:ext uri="{FF2B5EF4-FFF2-40B4-BE49-F238E27FC236}">
                <a16:creationId xmlns:a16="http://schemas.microsoft.com/office/drawing/2014/main" id="{3C25CBF7-7FC8-4E48-CDDB-6AC2C00EF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6811" y="2712344"/>
            <a:ext cx="457200" cy="457200"/>
          </a:xfrm>
          <a:prstGeom prst="rect">
            <a:avLst/>
          </a:prstGeom>
        </p:spPr>
      </p:pic>
      <p:pic>
        <p:nvPicPr>
          <p:cNvPr id="17" name="Graphic 16" descr="Mental Health with solid fill">
            <a:extLst>
              <a:ext uri="{FF2B5EF4-FFF2-40B4-BE49-F238E27FC236}">
                <a16:creationId xmlns:a16="http://schemas.microsoft.com/office/drawing/2014/main" id="{13F619D7-9B4B-7AE9-8330-8CF6B07D9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9049" y="2667000"/>
            <a:ext cx="457200" cy="457200"/>
          </a:xfrm>
          <a:prstGeom prst="rect">
            <a:avLst/>
          </a:prstGeo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1AEE1A27-F609-37FB-1AFF-C4C8F5DA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5734" y="6129342"/>
            <a:ext cx="3873866" cy="576260"/>
          </a:xfrm>
        </p:spPr>
        <p:txBody>
          <a:bodyPr/>
          <a:lstStyle/>
          <a:p>
            <a:r>
              <a:rPr lang="en-IN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(Fryar et al., 2017)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
     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647752-A462-EF19-5A94-176EE8CC6123}"/>
              </a:ext>
            </a:extLst>
          </p:cNvPr>
          <p:cNvSpPr txBox="1"/>
          <p:nvPr/>
        </p:nvSpPr>
        <p:spPr>
          <a:xfrm>
            <a:off x="1154953" y="3454244"/>
            <a:ext cx="27312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800" b="1" i="0">
                <a:solidFill>
                  <a:srgbClr val="1F2728"/>
                </a:solidFill>
                <a:effectLst/>
                <a:latin typeface="Roboto" panose="02000000000000000000" pitchFamily="2" charset="0"/>
              </a:rPr>
              <a:t>High Global Prevalence</a:t>
            </a:r>
          </a:p>
          <a:p>
            <a:pPr algn="ctr"/>
            <a:r>
              <a:rPr lang="en-US" sz="1800" b="0" i="0">
                <a:solidFill>
                  <a:srgbClr val="1F2728"/>
                </a:solidFill>
                <a:effectLst/>
                <a:latin typeface="Roboto" panose="02000000000000000000" pitchFamily="2" charset="0"/>
              </a:rPr>
              <a:t>1.28 billion adults globally are hypertensive; over 46% remain undiagnosed.</a:t>
            </a:r>
          </a:p>
        </p:txBody>
      </p:sp>
    </p:spTree>
    <p:extLst>
      <p:ext uri="{BB962C8B-B14F-4D97-AF65-F5344CB8AC3E}">
        <p14:creationId xmlns:p14="http://schemas.microsoft.com/office/powerpoint/2010/main" val="3509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95D73-02F6-F4CF-5B7C-73C88EDF1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B1E0-AD8F-41EF-38F2-DC1F6F8B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Management and Treatment of Hypertension</a:t>
            </a:r>
            <a:b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Lifestyle Interventions and Pharmacological Options</a:t>
            </a:r>
            <a:br>
              <a:rPr lang="en-US" sz="2400" b="1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b="1" i="1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176" name="Content Placeholder 175">
            <a:extLst>
              <a:ext uri="{FF2B5EF4-FFF2-40B4-BE49-F238E27FC236}">
                <a16:creationId xmlns:a16="http://schemas.microsoft.com/office/drawing/2014/main" id="{2291AFCA-7BC9-3E30-8008-16822670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300" b="1">
              <a:latin typeface="Century Gothic"/>
              <a:ea typeface="Roboto"/>
              <a:cs typeface="Roboto"/>
            </a:endParaRPr>
          </a:p>
          <a:p>
            <a:pPr>
              <a:lnSpc>
                <a:spcPct val="90000"/>
              </a:lnSpc>
            </a:pPr>
            <a:endParaRPr lang="en-US" sz="13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35BD6-C043-6C43-2D89-5D1DCF5A27A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3220" y="3468879"/>
            <a:ext cx="3129168" cy="2833496"/>
          </a:xfrm>
        </p:spPr>
        <p:txBody>
          <a:bodyPr/>
          <a:lstStyle/>
          <a:p>
            <a:pPr algn="ctr">
              <a:buNone/>
            </a:pPr>
            <a:r>
              <a:rPr lang="en-US" sz="1800" b="1" i="0">
                <a:solidFill>
                  <a:srgbClr val="1F2728"/>
                </a:solidFill>
                <a:effectLst/>
                <a:latin typeface="Roboto" panose="02000000000000000000" pitchFamily="2" charset="0"/>
              </a:rPr>
              <a:t>Pharmacological Treatments</a:t>
            </a:r>
          </a:p>
          <a:p>
            <a:pPr algn="ctr"/>
            <a:r>
              <a:rPr lang="en-US" sz="1800" b="0" i="0">
                <a:solidFill>
                  <a:srgbClr val="1F2728"/>
                </a:solidFill>
                <a:effectLst/>
                <a:latin typeface="Roboto" panose="02000000000000000000" pitchFamily="2" charset="0"/>
              </a:rPr>
              <a:t>Medications like diuretics, ACE inhibitors, beta-blockers, and calcium channel blockers.</a:t>
            </a: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6257C-D42A-1460-82B6-128C79777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23310" y="3541119"/>
            <a:ext cx="3145380" cy="2140575"/>
          </a:xfrm>
        </p:spPr>
        <p:txBody>
          <a:bodyPr/>
          <a:lstStyle/>
          <a:p>
            <a:pPr algn="ctr"/>
            <a:r>
              <a:rPr lang="en-US" sz="1800" b="1">
                <a:solidFill>
                  <a:srgbClr val="1F2728"/>
                </a:solidFill>
                <a:latin typeface="Roboto"/>
                <a:ea typeface="Roboto"/>
                <a:cs typeface="Roboto"/>
              </a:rPr>
              <a:t>Lifestyle Modifications</a:t>
            </a:r>
            <a:endParaRPr lang="en-US"/>
          </a:p>
          <a:p>
            <a:pPr algn="ctr"/>
            <a:r>
              <a:rPr lang="en-US" sz="1800">
                <a:solidFill>
                  <a:srgbClr val="1F2728"/>
                </a:solidFill>
                <a:latin typeface="Roboto"/>
                <a:ea typeface="Roboto"/>
                <a:cs typeface="Roboto"/>
              </a:rPr>
              <a:t>Includes dietary changes (DASH), physical activity, alcohol reduction, and smoking cessation.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099A83-4D3B-E4A6-578F-CE6EE7467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9650" y="3601371"/>
            <a:ext cx="3297780" cy="1758668"/>
          </a:xfrm>
        </p:spPr>
        <p:txBody>
          <a:bodyPr/>
          <a:lstStyle/>
          <a:p>
            <a:pPr algn="ctr"/>
            <a:r>
              <a:rPr lang="en-US" sz="1800" b="1">
                <a:solidFill>
                  <a:srgbClr val="1F2728"/>
                </a:solidFill>
                <a:latin typeface="Roboto"/>
                <a:ea typeface="Roboto"/>
                <a:cs typeface="Roboto"/>
              </a:rPr>
              <a:t>DASH Diet</a:t>
            </a:r>
            <a:endParaRPr lang="en-US"/>
          </a:p>
          <a:p>
            <a:pPr algn="ctr"/>
            <a:r>
              <a:rPr lang="en-US" sz="1800">
                <a:solidFill>
                  <a:srgbClr val="1F2728"/>
                </a:solidFill>
                <a:latin typeface="Roboto"/>
                <a:ea typeface="Roboto"/>
                <a:cs typeface="Roboto"/>
              </a:rPr>
              <a:t>Proven effective in lowering BP with emphasis on fruits, vegetables, and low-fat dairy.</a:t>
            </a:r>
            <a:endParaRPr lang="en-US"/>
          </a:p>
          <a:p>
            <a:endParaRPr lang="en-US"/>
          </a:p>
        </p:txBody>
      </p:sp>
      <p:pic>
        <p:nvPicPr>
          <p:cNvPr id="10" name="Graphic 9" descr="Medicine with solid fill">
            <a:extLst>
              <a:ext uri="{FF2B5EF4-FFF2-40B4-BE49-F238E27FC236}">
                <a16:creationId xmlns:a16="http://schemas.microsoft.com/office/drawing/2014/main" id="{2F9737E7-A7A6-12D7-EFDD-AC9087575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9083" y="2378231"/>
            <a:ext cx="801530" cy="801530"/>
          </a:xfrm>
          <a:prstGeom prst="rect">
            <a:avLst/>
          </a:prstGeom>
        </p:spPr>
      </p:pic>
      <p:pic>
        <p:nvPicPr>
          <p:cNvPr id="12" name="Graphic 11" descr="Apple with solid fill">
            <a:extLst>
              <a:ext uri="{FF2B5EF4-FFF2-40B4-BE49-F238E27FC236}">
                <a16:creationId xmlns:a16="http://schemas.microsoft.com/office/drawing/2014/main" id="{01EF45CA-9EF8-6439-E4DB-CEC3AA26D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755" y="2265363"/>
            <a:ext cx="914400" cy="914400"/>
          </a:xfrm>
          <a:prstGeom prst="rect">
            <a:avLst/>
          </a:prstGeom>
        </p:spPr>
      </p:pic>
      <p:pic>
        <p:nvPicPr>
          <p:cNvPr id="14" name="Graphic 13" descr="Fruit bowl with solid fill">
            <a:extLst>
              <a:ext uri="{FF2B5EF4-FFF2-40B4-BE49-F238E27FC236}">
                <a16:creationId xmlns:a16="http://schemas.microsoft.com/office/drawing/2014/main" id="{A4EB15FF-1413-DFDB-B1EF-BFDF1F09B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2981" y="2321798"/>
            <a:ext cx="801530" cy="80153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AE26F8B-A3E0-A01A-95A7-A528179E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2205" y="6488792"/>
            <a:ext cx="3859795" cy="304801"/>
          </a:xfrm>
        </p:spPr>
        <p:txBody>
          <a:bodyPr/>
          <a:lstStyle/>
          <a:p>
            <a:r>
              <a:rPr lang="en-IN" sz="18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                       (Muntner et al., 2020)  </a:t>
            </a:r>
            <a:r>
              <a:rPr lang="en-US">
                <a:solidFill>
                  <a:schemeClr val="tx1"/>
                </a:solidFill>
              </a:rPr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588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750E-6729-5D3E-639B-E16F6A3F0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33DA-B71D-F318-CBE0-8216121D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IN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9A3A4E1-5ECC-0D31-8A3A-86C33CA07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726613"/>
              </p:ext>
            </p:extLst>
          </p:nvPr>
        </p:nvGraphicFramePr>
        <p:xfrm>
          <a:off x="3657600" y="2167421"/>
          <a:ext cx="8305800" cy="4690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Top view of a stethoscope on a blue surface">
            <a:extLst>
              <a:ext uri="{FF2B5EF4-FFF2-40B4-BE49-F238E27FC236}">
                <a16:creationId xmlns:a16="http://schemas.microsoft.com/office/drawing/2014/main" id="{A312E498-7CCE-C27D-4E23-FFA0990077D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40" r="4" b="4"/>
          <a:stretch/>
        </p:blipFill>
        <p:spPr>
          <a:xfrm>
            <a:off x="76200" y="3302440"/>
            <a:ext cx="3429000" cy="242053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060FB-E821-8E8C-1C0C-706D5A731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6440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AB140E-2FB9-B656-C864-291754F2A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1221-BD15-B00A-5C5F-4EF6D87E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b="1" i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AC816-89C7-4F32-2E84-50A20C83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17169"/>
            <a:ext cx="2469066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EEC9E-8BF9-F243-0145-6E7CBC58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8"/>
            <a:ext cx="3859795" cy="304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/>
              <a:t>
              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CFA71BF-DC3B-059F-7569-9D0675B8C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1006875"/>
              </p:ext>
            </p:extLst>
          </p:nvPr>
        </p:nvGraphicFramePr>
        <p:xfrm>
          <a:off x="3581400" y="2438400"/>
          <a:ext cx="761153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498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927FDB04-0E3D-47BE-BAD7-7EE2C40B2D33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24C238D-490F-4664-ADBB-41C63EF8F388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222EADF45E304596C3B23F6550D79D" ma:contentTypeVersion="10" ma:contentTypeDescription="Create a new document." ma:contentTypeScope="" ma:versionID="db4ff3969a467360643423b8b2cc8f56">
  <xsd:schema xmlns:xsd="http://www.w3.org/2001/XMLSchema" xmlns:xs="http://www.w3.org/2001/XMLSchema" xmlns:p="http://schemas.microsoft.com/office/2006/metadata/properties" xmlns:ns3="6d6cf632-12c5-4388-b832-1f0e8eeac86f" targetNamespace="http://schemas.microsoft.com/office/2006/metadata/properties" ma:root="true" ma:fieldsID="f8e1e4e875f9461fd16593978c27ca87" ns3:_="">
    <xsd:import namespace="6d6cf632-12c5-4388-b832-1f0e8eeac86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cf632-12c5-4388-b832-1f0e8eeac86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6cf632-12c5-4388-b832-1f0e8eeac86f" xsi:nil="true"/>
  </documentManagement>
</p:properties>
</file>

<file path=customXml/itemProps1.xml><?xml version="1.0" encoding="utf-8"?>
<ds:datastoreItem xmlns:ds="http://schemas.openxmlformats.org/officeDocument/2006/customXml" ds:itemID="{5A8FA25F-7120-411E-959D-04E16C6A8B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85849C-6E6A-465C-BB55-C1938F574C6C}">
  <ds:schemaRefs>
    <ds:schemaRef ds:uri="6d6cf632-12c5-4388-b832-1f0e8eeac8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4B77BAA-E423-458F-92CB-3C692E9C77F6}">
  <ds:schemaRefs>
    <ds:schemaRef ds:uri="6d6cf632-12c5-4388-b832-1f0e8eeac86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Application>Microsoft Office PowerPoint</Application>
  <PresentationFormat>Widescreen</PresentationFormat>
  <Slides>21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Ion Boardroom</vt:lpstr>
      <vt:lpstr>HYPERTENSION: SILENT DESTROYER Uncovering Hidden Adverse Drug Reactions in Hypertensive Patients</vt:lpstr>
      <vt:lpstr>Topic Outline</vt:lpstr>
      <vt:lpstr>Hypertension: A Silent Killer Understanding Its Prevalence and Impact </vt:lpstr>
      <vt:lpstr>Causes and Risk Factors of Hypertension Understanding the Modifiable and Non-Modifiable Contributors</vt:lpstr>
      <vt:lpstr>Health Implications of Hypertension Long-term Effects and Chronic Disease Burden </vt:lpstr>
      <vt:lpstr>Global Epidemiology of Hypertension A Public Health Challenge in Both Developed and Developing Nations </vt:lpstr>
      <vt:lpstr>Management and Treatment of Hypertension Lifestyle Interventions and Pharmacological Options </vt:lpstr>
      <vt:lpstr>Research Questions</vt:lpstr>
      <vt:lpstr>METHODS</vt:lpstr>
      <vt:lpstr>METHODS</vt:lpstr>
      <vt:lpstr>METHODS</vt:lpstr>
      <vt:lpstr>Results</vt:lpstr>
      <vt:lpstr>Q1:Are certain hypertension drugs associated with a higher number of disproportionate adverse event signals compared to others? </vt:lpstr>
      <vt:lpstr> Q2: What PTs (Preferred Terms) are disproportionately reported across multiple drugs? </vt:lpstr>
      <vt:lpstr>Q3: Which drug–event combinations have the highest PRR values? </vt:lpstr>
      <vt:lpstr>Interpretation of results for Association Rule Mining </vt:lpstr>
      <vt:lpstr>DISCUSSION</vt:lpstr>
      <vt:lpstr>References </vt:lpstr>
      <vt:lpstr>References </vt:lpstr>
      <vt:lpstr>                   Thank you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Parimi, Sai Shivani</dc:creator>
  <cp:revision>39</cp:revision>
  <dcterms:created xsi:type="dcterms:W3CDTF">2024-12-03T20:28:15Z</dcterms:created>
  <dcterms:modified xsi:type="dcterms:W3CDTF">2025-05-08T02:44:47Z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0x0101004C222EADF45E304596C3B23F6550D79D</vt:lpwstr>
  </property>
</Properties>
</file>